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406" r:id="rId3"/>
    <p:sldId id="372" r:id="rId4"/>
    <p:sldId id="387" r:id="rId5"/>
    <p:sldId id="346" r:id="rId6"/>
    <p:sldId id="371" r:id="rId7"/>
    <p:sldId id="333" r:id="rId8"/>
    <p:sldId id="334" r:id="rId9"/>
    <p:sldId id="335" r:id="rId10"/>
    <p:sldId id="403" r:id="rId11"/>
    <p:sldId id="404" r:id="rId12"/>
    <p:sldId id="405" r:id="rId13"/>
    <p:sldId id="336" r:id="rId14"/>
    <p:sldId id="368" r:id="rId15"/>
    <p:sldId id="370" r:id="rId16"/>
    <p:sldId id="294" r:id="rId17"/>
    <p:sldId id="295" r:id="rId18"/>
    <p:sldId id="293" r:id="rId19"/>
    <p:sldId id="296" r:id="rId20"/>
    <p:sldId id="297" r:id="rId21"/>
    <p:sldId id="366" r:id="rId22"/>
    <p:sldId id="402" r:id="rId23"/>
    <p:sldId id="301" r:id="rId24"/>
    <p:sldId id="369" r:id="rId25"/>
    <p:sldId id="379" r:id="rId26"/>
    <p:sldId id="344" r:id="rId27"/>
    <p:sldId id="342" r:id="rId28"/>
    <p:sldId id="373" r:id="rId29"/>
    <p:sldId id="390" r:id="rId30"/>
    <p:sldId id="391" r:id="rId31"/>
    <p:sldId id="392" r:id="rId32"/>
    <p:sldId id="347" r:id="rId33"/>
    <p:sldId id="394" r:id="rId34"/>
    <p:sldId id="409" r:id="rId35"/>
    <p:sldId id="411" r:id="rId36"/>
    <p:sldId id="363" r:id="rId37"/>
    <p:sldId id="410" r:id="rId38"/>
    <p:sldId id="359" r:id="rId39"/>
    <p:sldId id="360" r:id="rId40"/>
    <p:sldId id="395" r:id="rId41"/>
    <p:sldId id="396" r:id="rId42"/>
    <p:sldId id="397" r:id="rId43"/>
    <p:sldId id="408" r:id="rId44"/>
    <p:sldId id="399" r:id="rId45"/>
    <p:sldId id="398" r:id="rId46"/>
    <p:sldId id="3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Cole" initials="" lastIdx="1" clrIdx="0"/>
  <p:cmAuthor id="1" name="Katherine" initials="KS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C0C0C0"/>
    <a:srgbClr val="EAEAEA"/>
    <a:srgbClr val="F8F8F8"/>
    <a:srgbClr val="DDDDDD"/>
    <a:srgbClr val="B2B2B2"/>
    <a:srgbClr val="D0DCE2"/>
    <a:srgbClr val="EFF3F5"/>
    <a:srgbClr val="516F81"/>
    <a:srgbClr val="000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99015" autoAdjust="0"/>
  </p:normalViewPr>
  <p:slideViewPr>
    <p:cSldViewPr snapToGrid="0">
      <p:cViewPr varScale="1">
        <p:scale>
          <a:sx n="115" d="100"/>
          <a:sy n="115" d="100"/>
        </p:scale>
        <p:origin x="12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oleObject" Target="file:///\\Users\emilystachowski\Desktop\FacStu%20Ratio.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Headcount</c:v>
                </c:pt>
              </c:strCache>
            </c:strRef>
          </c:tx>
          <c:dPt>
            <c:idx val="0"/>
            <c:bubble3D val="0"/>
            <c:spPr>
              <a:solidFill>
                <a:schemeClr val="dk1"/>
              </a:solidFill>
              <a:ln w="25400" cap="flat" cmpd="sng" algn="ctr">
                <a:solidFill>
                  <a:schemeClr val="dk1">
                    <a:shade val="50000"/>
                  </a:schemeClr>
                </a:solidFill>
                <a:prstDash val="solid"/>
              </a:ln>
              <a:effectLst/>
            </c:spPr>
            <c:extLst>
              <c:ext xmlns:c16="http://schemas.microsoft.com/office/drawing/2014/chart" uri="{C3380CC4-5D6E-409C-BE32-E72D297353CC}">
                <c16:uniqueId val="{00000001-8872-4F75-9950-63DFB5B40F86}"/>
              </c:ext>
            </c:extLst>
          </c:dPt>
          <c:dPt>
            <c:idx val="1"/>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3-8872-4F75-9950-63DFB5B40F86}"/>
              </c:ext>
            </c:extLst>
          </c:dPt>
          <c:dLbls>
            <c:dLbl>
              <c:idx val="0"/>
              <c:tx>
                <c:rich>
                  <a:bodyPr/>
                  <a:lstStyle/>
                  <a:p>
                    <a:r>
                      <a:rPr lang="en-US" dirty="0"/>
                      <a:t>2022 (68%)</a:t>
                    </a:r>
                  </a:p>
                </c:rich>
              </c:tx>
              <c:dLblPos val="outEnd"/>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872-4F75-9950-63DFB5B40F86}"/>
                </c:ext>
              </c:extLst>
            </c:dLbl>
            <c:dLbl>
              <c:idx val="1"/>
              <c:layout>
                <c:manualLayout>
                  <c:x val="0"/>
                  <c:y val="-5.8926685878784253E-2"/>
                </c:manualLayout>
              </c:layout>
              <c:tx>
                <c:rich>
                  <a:bodyPr/>
                  <a:lstStyle/>
                  <a:p>
                    <a:r>
                      <a:rPr lang="en-US" dirty="0"/>
                      <a:t>943 (32%)</a:t>
                    </a:r>
                  </a:p>
                </c:rich>
              </c:tx>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872-4F75-9950-63DFB5B40F86}"/>
                </c:ext>
              </c:extLst>
            </c:dLbl>
            <c:spPr>
              <a:noFill/>
              <a:ln>
                <a:noFill/>
              </a:ln>
              <a:effectLst/>
            </c:spPr>
            <c:dLblPos val="outEnd"/>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In-state</c:v>
                </c:pt>
                <c:pt idx="1">
                  <c:v>Out-of-state</c:v>
                </c:pt>
              </c:strCache>
            </c:strRef>
          </c:cat>
          <c:val>
            <c:numRef>
              <c:f>Sheet1!$B$2:$B$3</c:f>
              <c:numCache>
                <c:formatCode>General</c:formatCode>
                <c:ptCount val="2"/>
                <c:pt idx="0">
                  <c:v>2022</c:v>
                </c:pt>
                <c:pt idx="1">
                  <c:v>943</c:v>
                </c:pt>
              </c:numCache>
            </c:numRef>
          </c:val>
          <c:extLst>
            <c:ext xmlns:c16="http://schemas.microsoft.com/office/drawing/2014/chart" uri="{C3380CC4-5D6E-409C-BE32-E72D297353CC}">
              <c16:uniqueId val="{00000002-6520-4CB0-AF74-9D30D5DAF72B}"/>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0266927443399219"/>
          <c:y val="0.28140928240023172"/>
          <c:w val="0.27817469694760499"/>
          <c:h val="0.257132459986968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Male</c:v>
                </c:pt>
              </c:strCache>
            </c:strRef>
          </c:tx>
          <c:spPr>
            <a:solidFill>
              <a:schemeClr val="dk1"/>
            </a:solidFill>
            <a:ln w="25400" cap="flat" cmpd="sng" algn="ctr">
              <a:solidFill>
                <a:schemeClr val="dk1">
                  <a:shade val="50000"/>
                </a:schemeClr>
              </a:solidFill>
              <a:prstDash val="solid"/>
            </a:ln>
            <a:effectLst/>
          </c:spPr>
          <c:invertIfNegative val="0"/>
          <c:dLbls>
            <c:spPr>
              <a:noFill/>
              <a:ln>
                <a:noFill/>
              </a:ln>
              <a:effectLst/>
            </c:spPr>
            <c:txPr>
              <a:bodyPr/>
              <a:lstStyle/>
              <a:p>
                <a:pPr>
                  <a:defRPr sz="1200" b="1">
                    <a:solidFill>
                      <a:schemeClr val="bg1">
                        <a:lumMod val="95000"/>
                      </a:schemeClr>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Sheet1!$B$2:$B$4</c:f>
              <c:numCache>
                <c:formatCode>_(* #,##0_);_(* \(#,##0\);_(* "-"??_);_(@_)</c:formatCode>
                <c:ptCount val="3"/>
                <c:pt idx="0">
                  <c:v>1105</c:v>
                </c:pt>
                <c:pt idx="1">
                  <c:v>1100</c:v>
                </c:pt>
                <c:pt idx="2">
                  <c:v>1113</c:v>
                </c:pt>
              </c:numCache>
            </c:numRef>
          </c:val>
          <c:extLst>
            <c:ext xmlns:c16="http://schemas.microsoft.com/office/drawing/2014/chart" uri="{C3380CC4-5D6E-409C-BE32-E72D297353CC}">
              <c16:uniqueId val="{00000000-2691-4E6E-9EDE-8A617E5D8BAC}"/>
            </c:ext>
          </c:extLst>
        </c:ser>
        <c:ser>
          <c:idx val="1"/>
          <c:order val="1"/>
          <c:tx>
            <c:strRef>
              <c:f>Sheet1!$C$1</c:f>
              <c:strCache>
                <c:ptCount val="1"/>
                <c:pt idx="0">
                  <c:v>Female</c:v>
                </c:pt>
              </c:strCache>
            </c:strRef>
          </c:tx>
          <c:spPr>
            <a:solidFill>
              <a:schemeClr val="accent5"/>
            </a:solidFill>
            <a:ln w="25400" cap="flat" cmpd="sng" algn="ctr">
              <a:solidFill>
                <a:schemeClr val="accent5">
                  <a:shade val="50000"/>
                </a:schemeClr>
              </a:solidFill>
              <a:prstDash val="solid"/>
            </a:ln>
            <a:effectLst/>
          </c:spPr>
          <c:invertIfNegative val="0"/>
          <c:dLbls>
            <c:spPr>
              <a:noFill/>
              <a:ln>
                <a:noFill/>
              </a:ln>
              <a:effectLst/>
            </c:spPr>
            <c:txPr>
              <a:bodyPr/>
              <a:lstStyle/>
              <a:p>
                <a:pPr>
                  <a:defRPr sz="1200" b="1">
                    <a:solidFill>
                      <a:schemeClr val="bg1">
                        <a:lumMod val="95000"/>
                      </a:schemeClr>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Sheet1!$C$2:$C$4</c:f>
              <c:numCache>
                <c:formatCode>_(* #,##0_);_(* \(#,##0\);_(* "-"??_);_(@_)</c:formatCode>
                <c:ptCount val="3"/>
                <c:pt idx="0">
                  <c:v>1891</c:v>
                </c:pt>
                <c:pt idx="1">
                  <c:v>1888</c:v>
                </c:pt>
                <c:pt idx="2">
                  <c:v>1852</c:v>
                </c:pt>
              </c:numCache>
            </c:numRef>
          </c:val>
          <c:extLst>
            <c:ext xmlns:c16="http://schemas.microsoft.com/office/drawing/2014/chart" uri="{C3380CC4-5D6E-409C-BE32-E72D297353CC}">
              <c16:uniqueId val="{00000001-2691-4E6E-9EDE-8A617E5D8BAC}"/>
            </c:ext>
          </c:extLst>
        </c:ser>
        <c:dLbls>
          <c:showLegendKey val="0"/>
          <c:showVal val="0"/>
          <c:showCatName val="0"/>
          <c:showSerName val="0"/>
          <c:showPercent val="0"/>
          <c:showBubbleSize val="0"/>
        </c:dLbls>
        <c:gapWidth val="33"/>
        <c:overlap val="100"/>
        <c:axId val="143438976"/>
        <c:axId val="143440512"/>
      </c:barChart>
      <c:catAx>
        <c:axId val="143438976"/>
        <c:scaling>
          <c:orientation val="minMax"/>
        </c:scaling>
        <c:delete val="0"/>
        <c:axPos val="b"/>
        <c:numFmt formatCode="General" sourceLinked="1"/>
        <c:majorTickMark val="out"/>
        <c:minorTickMark val="none"/>
        <c:tickLblPos val="nextTo"/>
        <c:txPr>
          <a:bodyPr/>
          <a:lstStyle/>
          <a:p>
            <a:pPr>
              <a:defRPr sz="1600" baseline="0">
                <a:solidFill>
                  <a:schemeClr val="tx1"/>
                </a:solidFill>
              </a:defRPr>
            </a:pPr>
            <a:endParaRPr lang="en-US"/>
          </a:p>
        </c:txPr>
        <c:crossAx val="143440512"/>
        <c:crosses val="autoZero"/>
        <c:auto val="1"/>
        <c:lblAlgn val="ctr"/>
        <c:lblOffset val="100"/>
        <c:noMultiLvlLbl val="0"/>
      </c:catAx>
      <c:valAx>
        <c:axId val="143440512"/>
        <c:scaling>
          <c:orientation val="minMax"/>
          <c:max val="3000"/>
        </c:scaling>
        <c:delete val="0"/>
        <c:axPos val="l"/>
        <c:majorGridlines/>
        <c:numFmt formatCode="_(* #,##0_);_(* \(#,##0\);_(* &quot;-&quot;??_);_(@_)" sourceLinked="1"/>
        <c:majorTickMark val="out"/>
        <c:minorTickMark val="none"/>
        <c:tickLblPos val="nextTo"/>
        <c:txPr>
          <a:bodyPr/>
          <a:lstStyle/>
          <a:p>
            <a:pPr>
              <a:defRPr sz="1200" baseline="0">
                <a:solidFill>
                  <a:schemeClr val="tx1"/>
                </a:solidFill>
              </a:defRPr>
            </a:pPr>
            <a:endParaRPr lang="en-US"/>
          </a:p>
        </c:txPr>
        <c:crossAx val="143438976"/>
        <c:crosses val="autoZero"/>
        <c:crossBetween val="between"/>
      </c:valAx>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Student Enrollment (Headcount)</c:v>
                </c:pt>
              </c:strCache>
            </c:strRef>
          </c:tx>
          <c:spPr>
            <a:solidFill>
              <a:schemeClr val="dk1"/>
            </a:solidFill>
            <a:ln w="25400" cap="flat" cmpd="sng" algn="ctr">
              <a:solidFill>
                <a:schemeClr val="dk1">
                  <a:shade val="50000"/>
                </a:schemeClr>
              </a:solidFill>
              <a:prstDash val="solid"/>
            </a:ln>
            <a:effectLst/>
          </c:spPr>
          <c:invertIfNegative val="0"/>
          <c:dLbls>
            <c:spPr>
              <a:noFill/>
              <a:ln>
                <a:noFill/>
              </a:ln>
              <a:effectLst/>
            </c:spPr>
            <c:txPr>
              <a:bodyPr rot="-5400000" vert="horz"/>
              <a:lstStyle/>
              <a:p>
                <a:pPr>
                  <a:defRPr sz="1200" b="1">
                    <a:solidFill>
                      <a:schemeClr val="bg1">
                        <a:lumMod val="95000"/>
                      </a:schemeClr>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Sheet1!$B$2:$B$4</c:f>
              <c:numCache>
                <c:formatCode>_(* #,##0_);_(* \(#,##0\);_(* "-"??_);_(@_)</c:formatCode>
                <c:ptCount val="3"/>
                <c:pt idx="0">
                  <c:v>2996</c:v>
                </c:pt>
                <c:pt idx="1">
                  <c:v>2998</c:v>
                </c:pt>
                <c:pt idx="2">
                  <c:v>2965</c:v>
                </c:pt>
              </c:numCache>
            </c:numRef>
          </c:val>
          <c:extLst>
            <c:ext xmlns:c16="http://schemas.microsoft.com/office/drawing/2014/chart" uri="{C3380CC4-5D6E-409C-BE32-E72D297353CC}">
              <c16:uniqueId val="{00000000-BD19-45DB-BB42-51714EF5976F}"/>
            </c:ext>
          </c:extLst>
        </c:ser>
        <c:ser>
          <c:idx val="1"/>
          <c:order val="1"/>
          <c:tx>
            <c:strRef>
              <c:f>Sheet1!$C$1</c:f>
              <c:strCache>
                <c:ptCount val="1"/>
                <c:pt idx="0">
                  <c:v>Student Enrollment (FTEs)</c:v>
                </c:pt>
              </c:strCache>
            </c:strRef>
          </c:tx>
          <c:spPr>
            <a:solidFill>
              <a:schemeClr val="accent5"/>
            </a:solidFill>
            <a:ln w="25400" cap="flat" cmpd="sng" algn="ctr">
              <a:solidFill>
                <a:schemeClr val="accent5">
                  <a:shade val="50000"/>
                </a:schemeClr>
              </a:solidFill>
              <a:prstDash val="solid"/>
            </a:ln>
            <a:effectLst/>
          </c:spPr>
          <c:invertIfNegative val="0"/>
          <c:dLbls>
            <c:spPr>
              <a:noFill/>
              <a:ln>
                <a:noFill/>
              </a:ln>
              <a:effectLst/>
            </c:spPr>
            <c:txPr>
              <a:bodyPr rot="-5400000" vert="horz"/>
              <a:lstStyle/>
              <a:p>
                <a:pPr>
                  <a:defRPr sz="1200" b="1">
                    <a:solidFill>
                      <a:schemeClr val="bg1">
                        <a:lumMod val="95000"/>
                      </a:schemeClr>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Sheet1!$C$2:$C$4</c:f>
              <c:numCache>
                <c:formatCode>_(* #,##0_);_(* \(#,##0\);_(* "-"??_);_(@_)</c:formatCode>
                <c:ptCount val="3"/>
                <c:pt idx="0">
                  <c:v>2919</c:v>
                </c:pt>
                <c:pt idx="1">
                  <c:v>2912</c:v>
                </c:pt>
                <c:pt idx="2">
                  <c:v>2886</c:v>
                </c:pt>
              </c:numCache>
            </c:numRef>
          </c:val>
          <c:extLst>
            <c:ext xmlns:c16="http://schemas.microsoft.com/office/drawing/2014/chart" uri="{C3380CC4-5D6E-409C-BE32-E72D297353CC}">
              <c16:uniqueId val="{00000001-BD19-45DB-BB42-51714EF5976F}"/>
            </c:ext>
          </c:extLst>
        </c:ser>
        <c:dLbls>
          <c:showLegendKey val="0"/>
          <c:showVal val="0"/>
          <c:showCatName val="0"/>
          <c:showSerName val="0"/>
          <c:showPercent val="0"/>
          <c:showBubbleSize val="0"/>
        </c:dLbls>
        <c:gapWidth val="37"/>
        <c:axId val="143480320"/>
        <c:axId val="143481856"/>
      </c:barChart>
      <c:catAx>
        <c:axId val="143480320"/>
        <c:scaling>
          <c:orientation val="minMax"/>
        </c:scaling>
        <c:delete val="0"/>
        <c:axPos val="b"/>
        <c:numFmt formatCode="General" sourceLinked="1"/>
        <c:majorTickMark val="out"/>
        <c:minorTickMark val="none"/>
        <c:tickLblPos val="nextTo"/>
        <c:txPr>
          <a:bodyPr/>
          <a:lstStyle/>
          <a:p>
            <a:pPr>
              <a:defRPr sz="1600" baseline="0">
                <a:solidFill>
                  <a:schemeClr val="tx1"/>
                </a:solidFill>
              </a:defRPr>
            </a:pPr>
            <a:endParaRPr lang="en-US"/>
          </a:p>
        </c:txPr>
        <c:crossAx val="143481856"/>
        <c:crosses val="autoZero"/>
        <c:auto val="1"/>
        <c:lblAlgn val="ctr"/>
        <c:lblOffset val="100"/>
        <c:noMultiLvlLbl val="0"/>
      </c:catAx>
      <c:valAx>
        <c:axId val="143481856"/>
        <c:scaling>
          <c:orientation val="minMax"/>
          <c:min val="0"/>
        </c:scaling>
        <c:delete val="0"/>
        <c:axPos val="l"/>
        <c:majorGridlines/>
        <c:numFmt formatCode="_(* #,##0_);_(* \(#,##0\);_(* &quot;-&quot;??_);_(@_)" sourceLinked="1"/>
        <c:majorTickMark val="out"/>
        <c:minorTickMark val="none"/>
        <c:tickLblPos val="nextTo"/>
        <c:txPr>
          <a:bodyPr/>
          <a:lstStyle/>
          <a:p>
            <a:pPr>
              <a:defRPr sz="1100">
                <a:solidFill>
                  <a:schemeClr val="tx1"/>
                </a:solidFill>
              </a:defRPr>
            </a:pPr>
            <a:endParaRPr lang="en-US"/>
          </a:p>
        </c:txPr>
        <c:crossAx val="143480320"/>
        <c:crosses val="autoZero"/>
        <c:crossBetween val="between"/>
      </c:valAx>
      <c:spPr>
        <a:ln>
          <a:noFill/>
        </a:ln>
        <a:effectLst/>
      </c:spPr>
    </c:plotArea>
    <c:legend>
      <c:legendPos val="b"/>
      <c:overlay val="0"/>
      <c:txPr>
        <a:bodyPr/>
        <a:lstStyle/>
        <a:p>
          <a:pPr>
            <a:defRPr sz="1100" baseline="0">
              <a:solidFill>
                <a:schemeClr val="tx1"/>
              </a:solidFill>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Student Enrollment (Headcount)</c:v>
                </c:pt>
              </c:strCache>
            </c:strRef>
          </c:tx>
          <c:spPr>
            <a:solidFill>
              <a:schemeClr val="dk1"/>
            </a:solidFill>
            <a:ln w="25400" cap="flat" cmpd="sng" algn="ctr">
              <a:solidFill>
                <a:schemeClr val="dk1">
                  <a:shade val="50000"/>
                </a:schemeClr>
              </a:solidFill>
              <a:prstDash val="solid"/>
            </a:ln>
            <a:effectLst/>
          </c:spPr>
          <c:invertIfNegative val="0"/>
          <c:dLbls>
            <c:dLbl>
              <c:idx val="6"/>
              <c:spPr>
                <a:noFill/>
                <a:ln>
                  <a:noFill/>
                </a:ln>
                <a:effectLst/>
              </c:spPr>
              <c:txPr>
                <a:bodyPr rot="-5400000" vert="horz"/>
                <a:lstStyle/>
                <a:p>
                  <a:pPr>
                    <a:defRPr sz="1200" b="1" baseline="0">
                      <a:solidFill>
                        <a:srgbClr val="000000"/>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D153-486F-B00B-09B48C0FB197}"/>
                </c:ext>
              </c:extLst>
            </c:dLbl>
            <c:spPr>
              <a:noFill/>
              <a:ln>
                <a:noFill/>
              </a:ln>
              <a:effectLst/>
            </c:spPr>
            <c:txPr>
              <a:bodyPr rot="-5400000" vert="horz"/>
              <a:lstStyle/>
              <a:p>
                <a:pPr>
                  <a:defRPr sz="1200" b="1">
                    <a:solidFill>
                      <a:schemeClr val="bg1">
                        <a:lumMod val="95000"/>
                      </a:schemeClr>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College of Dental Medicine</c:v>
                </c:pt>
                <c:pt idx="1">
                  <c:v>College of Graduate Studies</c:v>
                </c:pt>
                <c:pt idx="2">
                  <c:v>College of Health Professions</c:v>
                </c:pt>
                <c:pt idx="3">
                  <c:v>College of Medicine</c:v>
                </c:pt>
                <c:pt idx="4">
                  <c:v>College of Nursing</c:v>
                </c:pt>
                <c:pt idx="5">
                  <c:v>College of Pharmacy</c:v>
                </c:pt>
                <c:pt idx="6">
                  <c:v>Non-degree</c:v>
                </c:pt>
              </c:strCache>
            </c:strRef>
          </c:cat>
          <c:val>
            <c:numRef>
              <c:f>Sheet1!$B$2:$B$8</c:f>
              <c:numCache>
                <c:formatCode>_(* #,##0_);_(* \(#,##0\);_(* "-"??_);_(@_)</c:formatCode>
                <c:ptCount val="7"/>
                <c:pt idx="0">
                  <c:v>321</c:v>
                </c:pt>
                <c:pt idx="1">
                  <c:v>196</c:v>
                </c:pt>
                <c:pt idx="2">
                  <c:v>763</c:v>
                </c:pt>
                <c:pt idx="3">
                  <c:v>773</c:v>
                </c:pt>
                <c:pt idx="4">
                  <c:v>576</c:v>
                </c:pt>
                <c:pt idx="5">
                  <c:v>315</c:v>
                </c:pt>
                <c:pt idx="6">
                  <c:v>21</c:v>
                </c:pt>
              </c:numCache>
            </c:numRef>
          </c:val>
          <c:extLst>
            <c:ext xmlns:c16="http://schemas.microsoft.com/office/drawing/2014/chart" uri="{C3380CC4-5D6E-409C-BE32-E72D297353CC}">
              <c16:uniqueId val="{00000000-2372-4919-81DA-5D5279151443}"/>
            </c:ext>
          </c:extLst>
        </c:ser>
        <c:ser>
          <c:idx val="1"/>
          <c:order val="1"/>
          <c:tx>
            <c:strRef>
              <c:f>Sheet1!$C$1</c:f>
              <c:strCache>
                <c:ptCount val="1"/>
                <c:pt idx="0">
                  <c:v>Student Enrollment (FTEs)</c:v>
                </c:pt>
              </c:strCache>
            </c:strRef>
          </c:tx>
          <c:spPr>
            <a:solidFill>
              <a:schemeClr val="accent5"/>
            </a:solidFill>
            <a:ln w="25400" cap="flat" cmpd="sng" algn="ctr">
              <a:solidFill>
                <a:schemeClr val="accent5">
                  <a:shade val="50000"/>
                </a:schemeClr>
              </a:solidFill>
              <a:prstDash val="solid"/>
            </a:ln>
            <a:effectLst/>
          </c:spPr>
          <c:invertIfNegative val="0"/>
          <c:dLbls>
            <c:dLbl>
              <c:idx val="6"/>
              <c:tx>
                <c:rich>
                  <a:bodyPr rot="-5400000" vert="horz"/>
                  <a:lstStyle/>
                  <a:p>
                    <a:pPr>
                      <a:defRPr sz="1200" b="1">
                        <a:solidFill>
                          <a:schemeClr val="tx1"/>
                        </a:solidFill>
                        <a:effectLst>
                          <a:outerShdw blurRad="38100" dist="38100" dir="2700000" algn="tl">
                            <a:srgbClr val="000000">
                              <a:alpha val="43137"/>
                            </a:srgbClr>
                          </a:outerShdw>
                        </a:effectLst>
                      </a:defRPr>
                    </a:pPr>
                    <a:r>
                      <a:rPr lang="en-US" dirty="0"/>
                      <a:t> </a:t>
                    </a:r>
                    <a:r>
                      <a:rPr lang="en-US" dirty="0">
                        <a:solidFill>
                          <a:srgbClr val="000000"/>
                        </a:solidFill>
                      </a:rPr>
                      <a:t>7 </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27-48A2-830D-E01A17EE00D8}"/>
                </c:ext>
              </c:extLst>
            </c:dLbl>
            <c:spPr>
              <a:noFill/>
              <a:ln>
                <a:noFill/>
              </a:ln>
              <a:effectLst/>
            </c:spPr>
            <c:txPr>
              <a:bodyPr rot="-5400000" vert="horz"/>
              <a:lstStyle/>
              <a:p>
                <a:pPr>
                  <a:defRPr sz="1200" b="1">
                    <a:solidFill>
                      <a:schemeClr val="bg1">
                        <a:lumMod val="95000"/>
                      </a:schemeClr>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College of Dental Medicine</c:v>
                </c:pt>
                <c:pt idx="1">
                  <c:v>College of Graduate Studies</c:v>
                </c:pt>
                <c:pt idx="2">
                  <c:v>College of Health Professions</c:v>
                </c:pt>
                <c:pt idx="3">
                  <c:v>College of Medicine</c:v>
                </c:pt>
                <c:pt idx="4">
                  <c:v>College of Nursing</c:v>
                </c:pt>
                <c:pt idx="5">
                  <c:v>College of Pharmacy</c:v>
                </c:pt>
                <c:pt idx="6">
                  <c:v>Non-degree</c:v>
                </c:pt>
              </c:strCache>
            </c:strRef>
          </c:cat>
          <c:val>
            <c:numRef>
              <c:f>Sheet1!$C$2:$C$8</c:f>
              <c:numCache>
                <c:formatCode>_(* #,##0_);_(* \(#,##0\);_(* "-"??_);_(@_)</c:formatCode>
                <c:ptCount val="7"/>
                <c:pt idx="0">
                  <c:v>321</c:v>
                </c:pt>
                <c:pt idx="1">
                  <c:v>192</c:v>
                </c:pt>
                <c:pt idx="2">
                  <c:v>750</c:v>
                </c:pt>
                <c:pt idx="3">
                  <c:v>770</c:v>
                </c:pt>
                <c:pt idx="4">
                  <c:v>534</c:v>
                </c:pt>
                <c:pt idx="5">
                  <c:v>312</c:v>
                </c:pt>
                <c:pt idx="6">
                  <c:v>7</c:v>
                </c:pt>
              </c:numCache>
            </c:numRef>
          </c:val>
          <c:extLst>
            <c:ext xmlns:c16="http://schemas.microsoft.com/office/drawing/2014/chart" uri="{C3380CC4-5D6E-409C-BE32-E72D297353CC}">
              <c16:uniqueId val="{00000001-2372-4919-81DA-5D5279151443}"/>
            </c:ext>
          </c:extLst>
        </c:ser>
        <c:dLbls>
          <c:showLegendKey val="0"/>
          <c:showVal val="0"/>
          <c:showCatName val="0"/>
          <c:showSerName val="0"/>
          <c:showPercent val="0"/>
          <c:showBubbleSize val="0"/>
        </c:dLbls>
        <c:gapWidth val="37"/>
        <c:axId val="141147520"/>
        <c:axId val="141153408"/>
      </c:barChart>
      <c:catAx>
        <c:axId val="141147520"/>
        <c:scaling>
          <c:orientation val="minMax"/>
        </c:scaling>
        <c:delete val="0"/>
        <c:axPos val="b"/>
        <c:numFmt formatCode="General" sourceLinked="1"/>
        <c:majorTickMark val="out"/>
        <c:minorTickMark val="none"/>
        <c:tickLblPos val="low"/>
        <c:txPr>
          <a:bodyPr rot="0" vert="horz" anchor="b" anchorCtr="0"/>
          <a:lstStyle/>
          <a:p>
            <a:pPr>
              <a:defRPr sz="1200" baseline="0">
                <a:solidFill>
                  <a:schemeClr val="tx1"/>
                </a:solidFill>
              </a:defRPr>
            </a:pPr>
            <a:endParaRPr lang="en-US"/>
          </a:p>
        </c:txPr>
        <c:crossAx val="141153408"/>
        <c:crosses val="autoZero"/>
        <c:auto val="1"/>
        <c:lblAlgn val="ctr"/>
        <c:lblOffset val="100"/>
        <c:noMultiLvlLbl val="0"/>
      </c:catAx>
      <c:valAx>
        <c:axId val="141153408"/>
        <c:scaling>
          <c:orientation val="minMax"/>
        </c:scaling>
        <c:delete val="0"/>
        <c:axPos val="l"/>
        <c:majorGridlines/>
        <c:numFmt formatCode="_(* #,##0_);_(* \(#,##0\);_(* &quot;-&quot;??_);_(@_)" sourceLinked="1"/>
        <c:majorTickMark val="out"/>
        <c:minorTickMark val="none"/>
        <c:tickLblPos val="nextTo"/>
        <c:txPr>
          <a:bodyPr/>
          <a:lstStyle/>
          <a:p>
            <a:pPr>
              <a:defRPr sz="1100">
                <a:solidFill>
                  <a:srgbClr val="5C5C5C"/>
                </a:solidFill>
              </a:defRPr>
            </a:pPr>
            <a:endParaRPr lang="en-US"/>
          </a:p>
        </c:txPr>
        <c:crossAx val="141147520"/>
        <c:crosses val="autoZero"/>
        <c:crossBetween val="between"/>
      </c:valAx>
      <c:spPr>
        <a:ln>
          <a:noFill/>
        </a:ln>
        <a:effectLst/>
      </c:spPr>
    </c:plotArea>
    <c:legend>
      <c:legendPos val="b"/>
      <c:overlay val="0"/>
      <c:txPr>
        <a:bodyPr/>
        <a:lstStyle/>
        <a:p>
          <a:pPr>
            <a:defRPr sz="1100" baseline="0">
              <a:solidFill>
                <a:schemeClr val="tx1"/>
              </a:solidFill>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74143961812039E-2"/>
          <c:y val="5.2345570429935574E-3"/>
          <c:w val="0.9016447944007"/>
          <c:h val="0.76608022149741095"/>
        </c:manualLayout>
      </c:layout>
      <c:barChart>
        <c:barDir val="bar"/>
        <c:grouping val="stacked"/>
        <c:varyColors val="0"/>
        <c:ser>
          <c:idx val="0"/>
          <c:order val="0"/>
          <c:tx>
            <c:strRef>
              <c:f>Sheet1!$B$1</c:f>
              <c:strCache>
                <c:ptCount val="1"/>
                <c:pt idx="0">
                  <c:v>Graduated</c:v>
                </c:pt>
              </c:strCache>
            </c:strRef>
          </c:tx>
          <c:spPr>
            <a:solidFill>
              <a:schemeClr val="dk1"/>
            </a:solidFill>
            <a:ln w="25400" cap="flat" cmpd="sng" algn="ctr">
              <a:solidFill>
                <a:schemeClr val="dk1">
                  <a:shade val="50000"/>
                </a:schemeClr>
              </a:solidFill>
              <a:prstDash val="solid"/>
            </a:ln>
            <a:effectLst/>
          </c:spPr>
          <c:invertIfNegative val="0"/>
          <c:dLbls>
            <c:delete val="1"/>
          </c:dLbls>
          <c:cat>
            <c:numRef>
              <c:f>Sheet1!$A$2:$A$5</c:f>
              <c:numCache>
                <c:formatCode>General</c:formatCode>
                <c:ptCount val="4"/>
                <c:pt idx="0">
                  <c:v>2016</c:v>
                </c:pt>
                <c:pt idx="2">
                  <c:v>2017</c:v>
                </c:pt>
              </c:numCache>
            </c:numRef>
          </c:cat>
          <c:val>
            <c:numRef>
              <c:f>Sheet1!$B$2:$B$5</c:f>
              <c:numCache>
                <c:formatCode>General</c:formatCode>
                <c:ptCount val="4"/>
                <c:pt idx="0">
                  <c:v>890</c:v>
                </c:pt>
                <c:pt idx="2">
                  <c:v>890</c:v>
                </c:pt>
              </c:numCache>
            </c:numRef>
          </c:val>
          <c:extLst>
            <c:ext xmlns:c16="http://schemas.microsoft.com/office/drawing/2014/chart" uri="{C3380CC4-5D6E-409C-BE32-E72D297353CC}">
              <c16:uniqueId val="{00000000-DE88-4DED-B963-E9C9D7994A96}"/>
            </c:ext>
          </c:extLst>
        </c:ser>
        <c:ser>
          <c:idx val="1"/>
          <c:order val="1"/>
          <c:tx>
            <c:strRef>
              <c:f>Sheet1!$C$1</c:f>
              <c:strCache>
                <c:ptCount val="1"/>
                <c:pt idx="0">
                  <c:v>Still Enrolled</c:v>
                </c:pt>
              </c:strCache>
            </c:strRef>
          </c:tx>
          <c:invertIfNegative val="0"/>
          <c:dLbls>
            <c:delete val="1"/>
          </c:dLbls>
          <c:cat>
            <c:numRef>
              <c:f>Sheet1!$A$2:$A$5</c:f>
              <c:numCache>
                <c:formatCode>General</c:formatCode>
                <c:ptCount val="4"/>
                <c:pt idx="0">
                  <c:v>2016</c:v>
                </c:pt>
                <c:pt idx="2">
                  <c:v>2017</c:v>
                </c:pt>
              </c:numCache>
            </c:numRef>
          </c:cat>
          <c:val>
            <c:numRef>
              <c:f>Sheet1!$C$2:$C$5</c:f>
              <c:numCache>
                <c:formatCode>General</c:formatCode>
                <c:ptCount val="4"/>
                <c:pt idx="0">
                  <c:v>6</c:v>
                </c:pt>
                <c:pt idx="2">
                  <c:v>18</c:v>
                </c:pt>
              </c:numCache>
            </c:numRef>
          </c:val>
          <c:extLst>
            <c:ext xmlns:c16="http://schemas.microsoft.com/office/drawing/2014/chart" uri="{C3380CC4-5D6E-409C-BE32-E72D297353CC}">
              <c16:uniqueId val="{00000001-DE88-4DED-B963-E9C9D7994A96}"/>
            </c:ext>
          </c:extLst>
        </c:ser>
        <c:ser>
          <c:idx val="2"/>
          <c:order val="2"/>
          <c:tx>
            <c:strRef>
              <c:f>Sheet1!$D$1</c:f>
              <c:strCache>
                <c:ptCount val="1"/>
                <c:pt idx="0">
                  <c:v>Dismissed/Withdrew</c:v>
                </c:pt>
              </c:strCache>
            </c:strRef>
          </c:tx>
          <c:invertIfNegative val="0"/>
          <c:dLbls>
            <c:delete val="1"/>
          </c:dLbls>
          <c:cat>
            <c:numRef>
              <c:f>Sheet1!$A$2:$A$5</c:f>
              <c:numCache>
                <c:formatCode>General</c:formatCode>
                <c:ptCount val="4"/>
                <c:pt idx="0">
                  <c:v>2016</c:v>
                </c:pt>
                <c:pt idx="2">
                  <c:v>2017</c:v>
                </c:pt>
              </c:numCache>
            </c:numRef>
          </c:cat>
          <c:val>
            <c:numRef>
              <c:f>Sheet1!$D$2:$D$5</c:f>
              <c:numCache>
                <c:formatCode>General</c:formatCode>
                <c:ptCount val="4"/>
                <c:pt idx="0">
                  <c:v>55</c:v>
                </c:pt>
                <c:pt idx="2">
                  <c:v>65</c:v>
                </c:pt>
              </c:numCache>
            </c:numRef>
          </c:val>
          <c:extLst>
            <c:ext xmlns:c16="http://schemas.microsoft.com/office/drawing/2014/chart" uri="{C3380CC4-5D6E-409C-BE32-E72D297353CC}">
              <c16:uniqueId val="{00000002-DE88-4DED-B963-E9C9D7994A96}"/>
            </c:ext>
          </c:extLst>
        </c:ser>
        <c:ser>
          <c:idx val="3"/>
          <c:order val="3"/>
          <c:tx>
            <c:strRef>
              <c:f>Sheet1!$E$1</c:f>
              <c:strCache>
                <c:ptCount val="1"/>
                <c:pt idx="0">
                  <c:v>Transferred to another program</c:v>
                </c:pt>
              </c:strCache>
            </c:strRef>
          </c:tx>
          <c:invertIfNegative val="0"/>
          <c:dLbls>
            <c:delete val="1"/>
          </c:dLbls>
          <c:cat>
            <c:numRef>
              <c:f>Sheet1!$A$2:$A$5</c:f>
              <c:numCache>
                <c:formatCode>General</c:formatCode>
                <c:ptCount val="4"/>
                <c:pt idx="0">
                  <c:v>2016</c:v>
                </c:pt>
                <c:pt idx="2">
                  <c:v>2017</c:v>
                </c:pt>
              </c:numCache>
            </c:numRef>
          </c:cat>
          <c:val>
            <c:numRef>
              <c:f>Sheet1!$E$2:$E$5</c:f>
              <c:numCache>
                <c:formatCode>General</c:formatCode>
                <c:ptCount val="4"/>
                <c:pt idx="0">
                  <c:v>15</c:v>
                </c:pt>
                <c:pt idx="2">
                  <c:v>18</c:v>
                </c:pt>
              </c:numCache>
            </c:numRef>
          </c:val>
          <c:extLst>
            <c:ext xmlns:c16="http://schemas.microsoft.com/office/drawing/2014/chart" uri="{C3380CC4-5D6E-409C-BE32-E72D297353CC}">
              <c16:uniqueId val="{00000003-DE88-4DED-B963-E9C9D7994A96}"/>
            </c:ext>
          </c:extLst>
        </c:ser>
        <c:dLbls>
          <c:showLegendKey val="0"/>
          <c:showVal val="1"/>
          <c:showCatName val="0"/>
          <c:showSerName val="0"/>
          <c:showPercent val="0"/>
          <c:showBubbleSize val="0"/>
        </c:dLbls>
        <c:gapWidth val="23"/>
        <c:overlap val="100"/>
        <c:axId val="144004992"/>
        <c:axId val="144006528"/>
      </c:barChart>
      <c:catAx>
        <c:axId val="144004992"/>
        <c:scaling>
          <c:orientation val="minMax"/>
        </c:scaling>
        <c:delete val="0"/>
        <c:axPos val="l"/>
        <c:numFmt formatCode="General" sourceLinked="1"/>
        <c:majorTickMark val="none"/>
        <c:minorTickMark val="none"/>
        <c:tickLblPos val="nextTo"/>
        <c:crossAx val="144006528"/>
        <c:crosses val="autoZero"/>
        <c:auto val="1"/>
        <c:lblAlgn val="ctr"/>
        <c:lblOffset val="100"/>
        <c:noMultiLvlLbl val="0"/>
      </c:catAx>
      <c:valAx>
        <c:axId val="144006528"/>
        <c:scaling>
          <c:orientation val="minMax"/>
        </c:scaling>
        <c:delete val="1"/>
        <c:axPos val="b"/>
        <c:numFmt formatCode="General" sourceLinked="1"/>
        <c:majorTickMark val="none"/>
        <c:minorTickMark val="none"/>
        <c:tickLblPos val="nextTo"/>
        <c:crossAx val="144004992"/>
        <c:crosses val="autoZero"/>
        <c:crossBetween val="between"/>
      </c:valAx>
      <c:spPr>
        <a:noFill/>
        <a:ln w="25400">
          <a:noFill/>
        </a:ln>
      </c:spPr>
    </c:plotArea>
    <c:legend>
      <c:legendPos val="b"/>
      <c:layout>
        <c:manualLayout>
          <c:xMode val="edge"/>
          <c:yMode val="edge"/>
          <c:x val="0.05"/>
          <c:y val="0.8385819790500687"/>
          <c:w val="0.9"/>
          <c:h val="0.16141802094993132"/>
        </c:manualLayout>
      </c:layout>
      <c:overlay val="0"/>
    </c:legend>
    <c:plotVisOnly val="1"/>
    <c:dispBlanksAs val="gap"/>
    <c:showDLblsOverMax val="0"/>
  </c:chart>
  <c:spPr>
    <a:noFill/>
    <a:ln w="57150">
      <a:solidFill>
        <a:schemeClr val="tx1"/>
      </a:solidFill>
    </a:ln>
  </c:spPr>
  <c:txPr>
    <a:bodyPr/>
    <a:lstStyle/>
    <a:p>
      <a:pPr>
        <a:defRPr sz="14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14192203894635E-2"/>
          <c:y val="0.29765737315205071"/>
          <c:w val="0.76794315957938464"/>
          <c:h val="0.64161237715093189"/>
        </c:manualLayout>
      </c:layout>
      <c:barChart>
        <c:barDir val="col"/>
        <c:grouping val="clustered"/>
        <c:varyColors val="0"/>
        <c:ser>
          <c:idx val="0"/>
          <c:order val="0"/>
          <c:tx>
            <c:strRef>
              <c:f>Average_Tuition_Analysis!$S$21</c:f>
              <c:strCache>
                <c:ptCount val="1"/>
                <c:pt idx="0">
                  <c:v>In-state</c:v>
                </c:pt>
              </c:strCache>
            </c:strRef>
          </c:tx>
          <c:spPr>
            <a:solidFill>
              <a:srgbClr val="005288"/>
            </a:solidFill>
            <a:effectLst>
              <a:outerShdw blurRad="50800" dist="38100" dir="2700000" algn="tl" rotWithShape="0">
                <a:prstClr val="black">
                  <a:alpha val="40000"/>
                </a:prstClr>
              </a:outerShdw>
            </a:effectLst>
          </c:spPr>
          <c:invertIfNegative val="0"/>
          <c:dLbls>
            <c:dLbl>
              <c:idx val="0"/>
              <c:layout>
                <c:manualLayout>
                  <c:x val="-1.5432098765431957E-3"/>
                  <c:y val="4.78752388365688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8-427B-BF7D-E84A98DB6C60}"/>
                </c:ext>
              </c:extLst>
            </c:dLbl>
            <c:dLbl>
              <c:idx val="1"/>
              <c:layout>
                <c:manualLayout>
                  <c:x val="-4.6296296296296294E-3"/>
                  <c:y val="-4.78752388365688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A8-427B-BF7D-E84A98DB6C60}"/>
                </c:ext>
              </c:extLst>
            </c:dLbl>
            <c:dLbl>
              <c:idx val="2"/>
              <c:layout>
                <c:manualLayout>
                  <c:x val="-4.62962962962957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A8-427B-BF7D-E84A98DB6C60}"/>
                </c:ext>
              </c:extLst>
            </c:dLbl>
            <c:dLbl>
              <c:idx val="3"/>
              <c:layout>
                <c:manualLayout>
                  <c:x val="-4.62962962962962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A8-427B-BF7D-E84A98DB6C60}"/>
                </c:ext>
              </c:extLst>
            </c:dLbl>
            <c:dLbl>
              <c:idx val="4"/>
              <c:layout>
                <c:manualLayout>
                  <c:x val="-4.62962962962962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A8-427B-BF7D-E84A98DB6C60}"/>
                </c:ext>
              </c:extLst>
            </c:dLbl>
            <c:spPr>
              <a:noFill/>
              <a:ln>
                <a:noFill/>
              </a:ln>
              <a:effectLst/>
            </c:spPr>
            <c:txPr>
              <a:bodyPr/>
              <a:lstStyle/>
              <a:p>
                <a:pPr>
                  <a:defRPr sz="1200" b="1" baseline="0">
                    <a:solidFill>
                      <a:srgbClr val="00528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Average_Tuition_Analysis!$T$20:$X$20</c:f>
              <c:strCache>
                <c:ptCount val="5"/>
                <c:pt idx="0">
                  <c:v>FY15</c:v>
                </c:pt>
                <c:pt idx="1">
                  <c:v>FY16</c:v>
                </c:pt>
                <c:pt idx="2">
                  <c:v>FY17</c:v>
                </c:pt>
                <c:pt idx="3">
                  <c:v>FY18</c:v>
                </c:pt>
                <c:pt idx="4">
                  <c:v>FY19</c:v>
                </c:pt>
              </c:strCache>
            </c:strRef>
          </c:cat>
          <c:val>
            <c:numRef>
              <c:f>Average_Tuition_Analysis!$T$21:$X$21</c:f>
              <c:numCache>
                <c:formatCode>_("$"* #,##0_);_("$"* \(#,##0\);_("$"* "-"??_);_(@_)</c:formatCode>
                <c:ptCount val="5"/>
                <c:pt idx="0">
                  <c:v>23108.428721174001</c:v>
                </c:pt>
                <c:pt idx="1">
                  <c:v>23755.199935400517</c:v>
                </c:pt>
                <c:pt idx="2">
                  <c:v>23896.260683760687</c:v>
                </c:pt>
                <c:pt idx="3">
                  <c:v>24549.436031331596</c:v>
                </c:pt>
                <c:pt idx="4">
                  <c:v>26225.136289693139</c:v>
                </c:pt>
              </c:numCache>
            </c:numRef>
          </c:val>
          <c:extLst>
            <c:ext xmlns:c16="http://schemas.microsoft.com/office/drawing/2014/chart" uri="{C3380CC4-5D6E-409C-BE32-E72D297353CC}">
              <c16:uniqueId val="{00000005-E4A8-427B-BF7D-E84A98DB6C60}"/>
            </c:ext>
          </c:extLst>
        </c:ser>
        <c:ser>
          <c:idx val="1"/>
          <c:order val="1"/>
          <c:tx>
            <c:strRef>
              <c:f>Average_Tuition_Analysis!$S$22</c:f>
              <c:strCache>
                <c:ptCount val="1"/>
                <c:pt idx="0">
                  <c:v>Out-of-state</c:v>
                </c:pt>
              </c:strCache>
            </c:strRef>
          </c:tx>
          <c:spPr>
            <a:solidFill>
              <a:srgbClr val="8AB43D">
                <a:lumMod val="75000"/>
              </a:srgbClr>
            </a:solidFill>
            <a:effectLst>
              <a:outerShdw blurRad="50800" dist="38100" dir="2700000" algn="tl" rotWithShape="0">
                <a:prstClr val="black">
                  <a:alpha val="40000"/>
                </a:prstClr>
              </a:outerShdw>
            </a:effectLst>
          </c:spPr>
          <c:invertIfNegative val="0"/>
          <c:dLbls>
            <c:dLbl>
              <c:idx val="0"/>
              <c:layout>
                <c:manualLayout>
                  <c:x val="-1.54320987654320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A8-427B-BF7D-E84A98DB6C60}"/>
                </c:ext>
              </c:extLst>
            </c:dLbl>
            <c:dLbl>
              <c:idx val="1"/>
              <c:layout>
                <c:manualLayout>
                  <c:x val="-1.54320987654320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A8-427B-BF7D-E84A98DB6C60}"/>
                </c:ext>
              </c:extLst>
            </c:dLbl>
            <c:dLbl>
              <c:idx val="2"/>
              <c:layout>
                <c:manualLayout>
                  <c:x val="-3.0864197530864196E-3"/>
                  <c:y val="-2.6114068306589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A8-427B-BF7D-E84A98DB6C60}"/>
                </c:ext>
              </c:extLst>
            </c:dLbl>
            <c:dLbl>
              <c:idx val="4"/>
              <c:layout>
                <c:manualLayout>
                  <c:x val="-6.1728395061728392E-3"/>
                  <c:y val="2.6114068306589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A8-427B-BF7D-E84A98DB6C60}"/>
                </c:ext>
              </c:extLst>
            </c:dLbl>
            <c:spPr>
              <a:noFill/>
              <a:ln>
                <a:noFill/>
              </a:ln>
              <a:effectLst/>
            </c:spPr>
            <c:txPr>
              <a:bodyPr/>
              <a:lstStyle/>
              <a:p>
                <a:pPr>
                  <a:defRPr sz="1200" b="1" baseline="0">
                    <a:solidFill>
                      <a:srgbClr val="00528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Average_Tuition_Analysis!$T$20:$X$20</c:f>
              <c:strCache>
                <c:ptCount val="5"/>
                <c:pt idx="0">
                  <c:v>FY15</c:v>
                </c:pt>
                <c:pt idx="1">
                  <c:v>FY16</c:v>
                </c:pt>
                <c:pt idx="2">
                  <c:v>FY17</c:v>
                </c:pt>
                <c:pt idx="3">
                  <c:v>FY18</c:v>
                </c:pt>
                <c:pt idx="4">
                  <c:v>FY19</c:v>
                </c:pt>
              </c:strCache>
            </c:strRef>
          </c:cat>
          <c:val>
            <c:numRef>
              <c:f>Average_Tuition_Analysis!$T$22:$X$22</c:f>
              <c:numCache>
                <c:formatCode>_("$"* #,##0_);_("$"* \(#,##0\);_("$"* "-"??_);_(@_)</c:formatCode>
                <c:ptCount val="5"/>
                <c:pt idx="0">
                  <c:v>28164.599427753936</c:v>
                </c:pt>
                <c:pt idx="1">
                  <c:v>27582.181255526084</c:v>
                </c:pt>
                <c:pt idx="2">
                  <c:v>28417.416774193549</c:v>
                </c:pt>
                <c:pt idx="3">
                  <c:v>28362.586666666666</c:v>
                </c:pt>
                <c:pt idx="4">
                  <c:v>28949.969914422258</c:v>
                </c:pt>
              </c:numCache>
            </c:numRef>
          </c:val>
          <c:extLst>
            <c:ext xmlns:c16="http://schemas.microsoft.com/office/drawing/2014/chart" uri="{C3380CC4-5D6E-409C-BE32-E72D297353CC}">
              <c16:uniqueId val="{0000000A-E4A8-427B-BF7D-E84A98DB6C60}"/>
            </c:ext>
          </c:extLst>
        </c:ser>
        <c:dLbls>
          <c:showLegendKey val="0"/>
          <c:showVal val="0"/>
          <c:showCatName val="0"/>
          <c:showSerName val="0"/>
          <c:showPercent val="0"/>
          <c:showBubbleSize val="0"/>
        </c:dLbls>
        <c:gapWidth val="37"/>
        <c:axId val="144198656"/>
        <c:axId val="144204544"/>
      </c:barChart>
      <c:catAx>
        <c:axId val="144198656"/>
        <c:scaling>
          <c:orientation val="minMax"/>
        </c:scaling>
        <c:delete val="0"/>
        <c:axPos val="b"/>
        <c:numFmt formatCode="General" sourceLinked="0"/>
        <c:majorTickMark val="out"/>
        <c:minorTickMark val="none"/>
        <c:tickLblPos val="nextTo"/>
        <c:txPr>
          <a:bodyPr/>
          <a:lstStyle/>
          <a:p>
            <a:pPr>
              <a:defRPr sz="1600" b="1" baseline="0">
                <a:solidFill>
                  <a:srgbClr val="005288"/>
                </a:solidFill>
              </a:defRPr>
            </a:pPr>
            <a:endParaRPr lang="en-US"/>
          </a:p>
        </c:txPr>
        <c:crossAx val="144204544"/>
        <c:crosses val="autoZero"/>
        <c:auto val="1"/>
        <c:lblAlgn val="ctr"/>
        <c:lblOffset val="100"/>
        <c:noMultiLvlLbl val="0"/>
      </c:catAx>
      <c:valAx>
        <c:axId val="144204544"/>
        <c:scaling>
          <c:orientation val="minMax"/>
          <c:max val="30000"/>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600" b="1" baseline="0">
                <a:solidFill>
                  <a:srgbClr val="005288"/>
                </a:solidFill>
              </a:defRPr>
            </a:pPr>
            <a:endParaRPr lang="en-US"/>
          </a:p>
        </c:txPr>
        <c:crossAx val="144198656"/>
        <c:crosses val="autoZero"/>
        <c:crossBetween val="between"/>
      </c:valAx>
    </c:plotArea>
    <c:legend>
      <c:legendPos val="r"/>
      <c:legendEntry>
        <c:idx val="0"/>
        <c:txPr>
          <a:bodyPr/>
          <a:lstStyle/>
          <a:p>
            <a:pPr>
              <a:defRPr sz="1600" b="1"/>
            </a:pPr>
            <a:endParaRPr lang="en-US"/>
          </a:p>
        </c:txPr>
      </c:legendEntry>
      <c:layout>
        <c:manualLayout>
          <c:xMode val="edge"/>
          <c:yMode val="edge"/>
          <c:x val="0.30925573539418683"/>
          <c:y val="1.5539104377931021E-2"/>
          <c:w val="0.35895414114902302"/>
          <c:h val="0.10853130161769456"/>
        </c:manualLayout>
      </c:layout>
      <c:overlay val="0"/>
      <c:txPr>
        <a:bodyPr/>
        <a:lstStyle/>
        <a:p>
          <a:pPr>
            <a:defRPr sz="1600" b="1"/>
          </a:pPr>
          <a:endParaRPr lang="en-US"/>
        </a:p>
      </c:txPr>
    </c:legend>
    <c:plotVisOnly val="1"/>
    <c:dispBlanksAs val="gap"/>
    <c:showDLblsOverMax val="0"/>
  </c:chart>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gradFill rotWithShape="1">
                <a:gsLst>
                  <a:gs pos="0">
                    <a:srgbClr val="41748D"/>
                  </a:gs>
                  <a:gs pos="50000">
                    <a:schemeClr val="accent1">
                      <a:satMod val="110000"/>
                      <a:lumMod val="100000"/>
                      <a:shade val="100000"/>
                    </a:schemeClr>
                  </a:gs>
                  <a:gs pos="100000">
                    <a:schemeClr val="accent1">
                      <a:lumMod val="99000"/>
                      <a:satMod val="120000"/>
                      <a:shade val="78000"/>
                    </a:schemeClr>
                  </a:gs>
                </a:gsLst>
                <a:lin ang="5400000" scaled="0"/>
              </a:gradFill>
              <a:ln>
                <a:solidFill>
                  <a:srgbClr val="005288"/>
                </a:solidFill>
              </a:ln>
              <a:effectLst/>
            </c:spPr>
            <c:extLst>
              <c:ext xmlns:c16="http://schemas.microsoft.com/office/drawing/2014/chart" uri="{C3380CC4-5D6E-409C-BE32-E72D297353CC}">
                <c16:uniqueId val="{00000001-4E83-46D7-8F64-149853888596}"/>
              </c:ext>
            </c:extLst>
          </c:dPt>
          <c:dPt>
            <c:idx val="1"/>
            <c:invertIfNegative val="0"/>
            <c:bubble3D val="0"/>
            <c:spPr>
              <a:solidFill>
                <a:srgbClr val="92D050"/>
              </a:solidFill>
              <a:ln>
                <a:noFill/>
              </a:ln>
              <a:effectLst/>
            </c:spPr>
            <c:extLst>
              <c:ext xmlns:c16="http://schemas.microsoft.com/office/drawing/2014/chart" uri="{C3380CC4-5D6E-409C-BE32-E72D297353CC}">
                <c16:uniqueId val="{00000003-4E83-46D7-8F64-149853888596}"/>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E83-46D7-8F64-14985388859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4E83-46D7-8F64-149853888596}"/>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E83-46D7-8F64-14985388859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Sheet1!$A$10:$A$14</c:f>
              <c:strCache>
                <c:ptCount val="5"/>
                <c:pt idx="0">
                  <c:v>Dental Medicine</c:v>
                </c:pt>
                <c:pt idx="1">
                  <c:v>Health Professions</c:v>
                </c:pt>
                <c:pt idx="2">
                  <c:v>Medicine</c:v>
                </c:pt>
                <c:pt idx="3">
                  <c:v>Nursing</c:v>
                </c:pt>
                <c:pt idx="4">
                  <c:v>Pharmacy</c:v>
                </c:pt>
              </c:strCache>
            </c:strRef>
          </c:cat>
          <c:val>
            <c:numRef>
              <c:f>Sheet1!$B$10:$B$14</c:f>
              <c:numCache>
                <c:formatCode>General</c:formatCode>
                <c:ptCount val="5"/>
                <c:pt idx="0">
                  <c:v>3.95</c:v>
                </c:pt>
                <c:pt idx="1">
                  <c:v>11.15</c:v>
                </c:pt>
                <c:pt idx="2">
                  <c:v>0.62</c:v>
                </c:pt>
                <c:pt idx="3">
                  <c:v>7.68</c:v>
                </c:pt>
                <c:pt idx="4">
                  <c:v>8.4700000000000006</c:v>
                </c:pt>
              </c:numCache>
            </c:numRef>
          </c:val>
          <c:extLst>
            <c:ext xmlns:c16="http://schemas.microsoft.com/office/drawing/2014/chart" uri="{C3380CC4-5D6E-409C-BE32-E72D297353CC}">
              <c16:uniqueId val="{00000000-8F44-5B46-9649-29B91FF21E94}"/>
            </c:ext>
          </c:extLst>
        </c:ser>
        <c:dLbls>
          <c:dLblPos val="inEnd"/>
          <c:showLegendKey val="0"/>
          <c:showVal val="1"/>
          <c:showCatName val="0"/>
          <c:showSerName val="0"/>
          <c:showPercent val="0"/>
          <c:showBubbleSize val="0"/>
        </c:dLbls>
        <c:gapWidth val="100"/>
        <c:overlap val="-24"/>
        <c:axId val="89850240"/>
        <c:axId val="125165568"/>
      </c:barChart>
      <c:catAx>
        <c:axId val="898502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5165568"/>
        <c:crosses val="autoZero"/>
        <c:auto val="1"/>
        <c:lblAlgn val="ctr"/>
        <c:lblOffset val="100"/>
        <c:noMultiLvlLbl val="0"/>
      </c:catAx>
      <c:valAx>
        <c:axId val="125165568"/>
        <c:scaling>
          <c:orientation val="minMax"/>
          <c:max val="12"/>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dirty="0"/>
                  <a:t># of Students Per Faculty</a:t>
                </a:r>
              </a:p>
            </c:rich>
          </c:tx>
          <c:layout>
            <c:manualLayout>
              <c:xMode val="edge"/>
              <c:yMode val="edge"/>
              <c:x val="1.2005902744624996E-2"/>
              <c:y val="0.30117692067615048"/>
            </c:manualLayout>
          </c:layout>
          <c:overlay val="0"/>
          <c:spPr>
            <a:noFill/>
            <a:ln>
              <a:noFill/>
            </a:ln>
            <a:effectLst/>
          </c:sp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8985024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Sheet4!$B$3</c:f>
              <c:strCache>
                <c:ptCount val="1"/>
                <c:pt idx="0">
                  <c:v>Leaders</c:v>
                </c:pt>
              </c:strCache>
            </c:strRef>
          </c:tx>
          <c:dPt>
            <c:idx val="0"/>
            <c:bubble3D val="0"/>
            <c:extLst>
              <c:ext xmlns:c16="http://schemas.microsoft.com/office/drawing/2014/chart" uri="{C3380CC4-5D6E-409C-BE32-E72D297353CC}">
                <c16:uniqueId val="{00000001-BBB4-44F1-BB5A-EC5CAACFB0C0}"/>
              </c:ext>
            </c:extLst>
          </c:dPt>
          <c:dPt>
            <c:idx val="1"/>
            <c:bubble3D val="0"/>
            <c:extLst>
              <c:ext xmlns:c16="http://schemas.microsoft.com/office/drawing/2014/chart" uri="{C3380CC4-5D6E-409C-BE32-E72D297353CC}">
                <c16:uniqueId val="{00000003-BBB4-44F1-BB5A-EC5CAACFB0C0}"/>
              </c:ext>
            </c:extLst>
          </c:dPt>
          <c:dPt>
            <c:idx val="2"/>
            <c:bubble3D val="0"/>
            <c:extLst>
              <c:ext xmlns:c16="http://schemas.microsoft.com/office/drawing/2014/chart" uri="{C3380CC4-5D6E-409C-BE32-E72D297353CC}">
                <c16:uniqueId val="{00000005-BBB4-44F1-BB5A-EC5CAACFB0C0}"/>
              </c:ext>
            </c:extLst>
          </c:dPt>
          <c:dLbls>
            <c:dLbl>
              <c:idx val="0"/>
              <c:layout>
                <c:manualLayout>
                  <c:x val="-4.7979155025243019E-2"/>
                  <c:y val="0.14755919424707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B4-44F1-BB5A-EC5CAACFB0C0}"/>
                </c:ext>
              </c:extLst>
            </c:dLbl>
            <c:dLbl>
              <c:idx val="1"/>
              <c:layout>
                <c:manualLayout>
                  <c:x val="-0.13149495013109364"/>
                  <c:y val="4.958532262384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B4-44F1-BB5A-EC5CAACFB0C0}"/>
                </c:ext>
              </c:extLst>
            </c:dLbl>
            <c:dLbl>
              <c:idx val="2"/>
              <c:layout>
                <c:manualLayout>
                  <c:x val="0.15879694955325652"/>
                  <c:y val="-0.16424158327871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B4-44F1-BB5A-EC5CAACFB0C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Sheet4!$A$4:$A$6</c:f>
              <c:strCache>
                <c:ptCount val="3"/>
                <c:pt idx="0">
                  <c:v>Asian</c:v>
                </c:pt>
                <c:pt idx="1">
                  <c:v>African American</c:v>
                </c:pt>
                <c:pt idx="2">
                  <c:v>Caucasian</c:v>
                </c:pt>
              </c:strCache>
            </c:strRef>
          </c:cat>
          <c:val>
            <c:numRef>
              <c:f>Sheet4!$B$4:$B$6</c:f>
              <c:numCache>
                <c:formatCode>General</c:formatCode>
                <c:ptCount val="3"/>
                <c:pt idx="0">
                  <c:v>2</c:v>
                </c:pt>
                <c:pt idx="1">
                  <c:v>4</c:v>
                </c:pt>
                <c:pt idx="2">
                  <c:v>15</c:v>
                </c:pt>
              </c:numCache>
            </c:numRef>
          </c:val>
          <c:extLst>
            <c:ext xmlns:c16="http://schemas.microsoft.com/office/drawing/2014/chart" uri="{C3380CC4-5D6E-409C-BE32-E72D297353CC}">
              <c16:uniqueId val="{00000006-BBB4-44F1-BB5A-EC5CAACFB0C0}"/>
            </c:ext>
          </c:extLst>
        </c:ser>
        <c:dLbls>
          <c:showLegendKey val="0"/>
          <c:showVal val="0"/>
          <c:showCatName val="0"/>
          <c:showSerName val="0"/>
          <c:showPercent val="0"/>
          <c:showBubbleSize val="0"/>
          <c:showLeaderLines val="1"/>
        </c:dLbls>
        <c:firstSliceAng val="0"/>
      </c:pieChart>
    </c:plotArea>
    <c:legend>
      <c:legendPos val="r"/>
      <c:legendEntry>
        <c:idx val="0"/>
        <c:txPr>
          <a:bodyPr rot="0" vert="horz"/>
          <a:lstStyle/>
          <a:p>
            <a:pPr>
              <a:defRPr sz="1400"/>
            </a:pPr>
            <a:endParaRPr lang="en-US"/>
          </a:p>
        </c:txPr>
      </c:legendEntry>
      <c:legendEntry>
        <c:idx val="1"/>
        <c:txPr>
          <a:bodyPr rot="0" vert="horz"/>
          <a:lstStyle/>
          <a:p>
            <a:pPr>
              <a:defRPr sz="1400"/>
            </a:pPr>
            <a:endParaRPr lang="en-US"/>
          </a:p>
        </c:txPr>
      </c:legendEntry>
      <c:legendEntry>
        <c:idx val="2"/>
        <c:txPr>
          <a:bodyPr rot="0" vert="horz"/>
          <a:lstStyle/>
          <a:p>
            <a:pPr>
              <a:defRPr sz="1400"/>
            </a:pPr>
            <a:endParaRPr lang="en-US"/>
          </a:p>
        </c:txPr>
      </c:legendEntry>
      <c:layout>
        <c:manualLayout>
          <c:xMode val="edge"/>
          <c:yMode val="edge"/>
          <c:x val="0.68992263956719091"/>
          <c:y val="0.31564293046601272"/>
          <c:w val="0.28226733891139594"/>
          <c:h val="0.4317064341950469"/>
        </c:manualLayout>
      </c:layout>
      <c:overlay val="0"/>
      <c:txPr>
        <a:bodyPr rot="0" vert="horz"/>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0162696042819E-2"/>
          <c:y val="0.10526110038232696"/>
          <c:w val="0.7962222466861707"/>
          <c:h val="0.7626409530851247"/>
        </c:manualLayout>
      </c:layout>
      <c:pieChart>
        <c:varyColors val="1"/>
        <c:ser>
          <c:idx val="0"/>
          <c:order val="0"/>
          <c:tx>
            <c:strRef>
              <c:f>Sheet5!$B$3</c:f>
              <c:strCache>
                <c:ptCount val="1"/>
                <c:pt idx="0">
                  <c:v>Leaders</c:v>
                </c:pt>
              </c:strCache>
            </c:strRef>
          </c:tx>
          <c:dPt>
            <c:idx val="0"/>
            <c:bubble3D val="0"/>
            <c:extLst>
              <c:ext xmlns:c16="http://schemas.microsoft.com/office/drawing/2014/chart" uri="{C3380CC4-5D6E-409C-BE32-E72D297353CC}">
                <c16:uniqueId val="{00000001-D48C-416A-95B0-586BB6CF1B9C}"/>
              </c:ext>
            </c:extLst>
          </c:dPt>
          <c:dPt>
            <c:idx val="1"/>
            <c:bubble3D val="0"/>
            <c:extLst>
              <c:ext xmlns:c16="http://schemas.microsoft.com/office/drawing/2014/chart" uri="{C3380CC4-5D6E-409C-BE32-E72D297353CC}">
                <c16:uniqueId val="{00000003-D48C-416A-95B0-586BB6CF1B9C}"/>
              </c:ext>
            </c:extLst>
          </c:dPt>
          <c:dLbls>
            <c:dLbl>
              <c:idx val="0"/>
              <c:layout>
                <c:manualLayout>
                  <c:x val="-0.24582494247166431"/>
                  <c:y val="-6.680589315596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8C-416A-95B0-586BB6CF1B9C}"/>
                </c:ext>
              </c:extLst>
            </c:dLbl>
            <c:dLbl>
              <c:idx val="1"/>
              <c:layout>
                <c:manualLayout>
                  <c:x val="0.21303452624291869"/>
                  <c:y val="-1.350220831694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8C-416A-95B0-586BB6CF1B9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Sheet5!$A$4:$A$5</c:f>
              <c:strCache>
                <c:ptCount val="2"/>
                <c:pt idx="0">
                  <c:v>Female</c:v>
                </c:pt>
                <c:pt idx="1">
                  <c:v>Male</c:v>
                </c:pt>
              </c:strCache>
            </c:strRef>
          </c:cat>
          <c:val>
            <c:numRef>
              <c:f>Sheet5!$B$4:$B$5</c:f>
              <c:numCache>
                <c:formatCode>General</c:formatCode>
                <c:ptCount val="2"/>
                <c:pt idx="0">
                  <c:v>11</c:v>
                </c:pt>
                <c:pt idx="1">
                  <c:v>10</c:v>
                </c:pt>
              </c:numCache>
            </c:numRef>
          </c:val>
          <c:extLst>
            <c:ext xmlns:c16="http://schemas.microsoft.com/office/drawing/2014/chart" uri="{C3380CC4-5D6E-409C-BE32-E72D297353CC}">
              <c16:uniqueId val="{00000004-D48C-416A-95B0-586BB6CF1B9C}"/>
            </c:ext>
          </c:extLst>
        </c:ser>
        <c:dLbls>
          <c:showLegendKey val="0"/>
          <c:showVal val="0"/>
          <c:showCatName val="0"/>
          <c:showSerName val="0"/>
          <c:showPercent val="0"/>
          <c:showBubbleSize val="0"/>
          <c:showLeaderLines val="1"/>
        </c:dLbls>
        <c:firstSliceAng val="0"/>
      </c:pieChart>
    </c:plotArea>
    <c:legend>
      <c:legendPos val="r"/>
      <c:legendEntry>
        <c:idx val="0"/>
        <c:txPr>
          <a:bodyPr rot="0" vert="horz"/>
          <a:lstStyle/>
          <a:p>
            <a:pPr>
              <a:defRPr sz="1600"/>
            </a:pPr>
            <a:endParaRPr lang="en-US"/>
          </a:p>
        </c:txPr>
      </c:legendEntry>
      <c:legendEntry>
        <c:idx val="1"/>
        <c:txPr>
          <a:bodyPr rot="0" vert="horz"/>
          <a:lstStyle/>
          <a:p>
            <a:pPr>
              <a:defRPr sz="1600"/>
            </a:pPr>
            <a:endParaRPr lang="en-US"/>
          </a:p>
        </c:txPr>
      </c:legendEntry>
      <c:layout>
        <c:manualLayout>
          <c:xMode val="edge"/>
          <c:yMode val="edge"/>
          <c:x val="0.80258770393259415"/>
          <c:y val="0.30098722893149832"/>
          <c:w val="0.19741229606740582"/>
          <c:h val="0.24884368620589092"/>
        </c:manualLayout>
      </c:layout>
      <c:overlay val="0"/>
      <c:txPr>
        <a:bodyPr rot="0" vert="horz"/>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0250610590527E-2"/>
          <c:y val="0.1139567424656366"/>
          <c:w val="0.67412601346382839"/>
          <c:h val="0.69071134695533309"/>
        </c:manualLayout>
      </c:layout>
      <c:pieChart>
        <c:varyColors val="1"/>
        <c:ser>
          <c:idx val="0"/>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72-4688-A71B-62E04280E2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72-4688-A71B-62E04280E2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72-4688-A71B-62E04280E2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72-4688-A71B-62E04280E2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B72-4688-A71B-62E04280E2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B72-4688-A71B-62E04280E2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B72-4688-A71B-62E04280E24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B72-4688-A71B-62E04280E243}"/>
              </c:ext>
            </c:extLst>
          </c:dPt>
          <c:dLbls>
            <c:dLbl>
              <c:idx val="0"/>
              <c:layout>
                <c:manualLayout>
                  <c:x val="2.3404281012672421E-2"/>
                  <c:y val="3.5393572594384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72-4688-A71B-62E04280E243}"/>
                </c:ext>
              </c:extLst>
            </c:dLbl>
            <c:dLbl>
              <c:idx val="1"/>
              <c:layout>
                <c:manualLayout>
                  <c:x val="-6.9077918812484984E-2"/>
                  <c:y val="-0.110164179424356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72-4688-A71B-62E04280E243}"/>
                </c:ext>
              </c:extLst>
            </c:dLbl>
            <c:dLbl>
              <c:idx val="2"/>
              <c:layout>
                <c:manualLayout>
                  <c:x val="3.6722982312605963E-2"/>
                  <c:y val="-0.12172260356525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72-4688-A71B-62E04280E243}"/>
                </c:ext>
              </c:extLst>
            </c:dLbl>
            <c:dLbl>
              <c:idx val="3"/>
              <c:layout>
                <c:manualLayout>
                  <c:x val="7.4662401554003027E-2"/>
                  <c:y val="-6.7973379366998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72-4688-A71B-62E04280E243}"/>
                </c:ext>
              </c:extLst>
            </c:dLbl>
            <c:dLbl>
              <c:idx val="4"/>
              <c:layout>
                <c:manualLayout>
                  <c:x val="-6.755742656201413E-3"/>
                  <c:y val="3.8190325462227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2-4688-A71B-62E04280E243}"/>
                </c:ext>
              </c:extLst>
            </c:dLbl>
            <c:dLbl>
              <c:idx val="5"/>
              <c:layout>
                <c:manualLayout>
                  <c:x val="-2.9282144793300605E-2"/>
                  <c:y val="1.1533015183729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2-4688-A71B-62E04280E243}"/>
                </c:ext>
              </c:extLst>
            </c:dLbl>
            <c:dLbl>
              <c:idx val="6"/>
              <c:layout>
                <c:manualLayout>
                  <c:x val="-6.1914073534809159E-3"/>
                  <c:y val="-1.6967880647720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2-4688-A71B-62E04280E243}"/>
                </c:ext>
              </c:extLst>
            </c:dLbl>
            <c:dLbl>
              <c:idx val="7"/>
              <c:layout>
                <c:manualLayout>
                  <c:x val="-6.0701949447460317E-2"/>
                  <c:y val="0.18430972590805536"/>
                </c:manualLayout>
              </c:layout>
              <c:tx>
                <c:rich>
                  <a:bodyPr/>
                  <a:lstStyle/>
                  <a:p>
                    <a:r>
                      <a:rPr lang="en-US" dirty="0"/>
                      <a:t>3,986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72-4688-A71B-62E04280E243}"/>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American Indian/Alaska Native</c:v>
                </c:pt>
                <c:pt idx="1">
                  <c:v>Asian</c:v>
                </c:pt>
                <c:pt idx="2">
                  <c:v>African American</c:v>
                </c:pt>
                <c:pt idx="3">
                  <c:v>Hispanic/Latino</c:v>
                </c:pt>
                <c:pt idx="4">
                  <c:v>Native Hawaiian/Other Pacific Islander</c:v>
                </c:pt>
                <c:pt idx="5">
                  <c:v>Two or More Races</c:v>
                </c:pt>
                <c:pt idx="6">
                  <c:v>Unspecified</c:v>
                </c:pt>
                <c:pt idx="7">
                  <c:v>Caucasian</c:v>
                </c:pt>
              </c:strCache>
            </c:strRef>
          </c:cat>
          <c:val>
            <c:numRef>
              <c:f>Sheet1!$B$2:$B$9</c:f>
              <c:numCache>
                <c:formatCode>0</c:formatCode>
                <c:ptCount val="8"/>
                <c:pt idx="0">
                  <c:v>6</c:v>
                </c:pt>
                <c:pt idx="1">
                  <c:v>485</c:v>
                </c:pt>
                <c:pt idx="2">
                  <c:v>640</c:v>
                </c:pt>
                <c:pt idx="3">
                  <c:v>187</c:v>
                </c:pt>
                <c:pt idx="4">
                  <c:v>6</c:v>
                </c:pt>
                <c:pt idx="5">
                  <c:v>79</c:v>
                </c:pt>
                <c:pt idx="6">
                  <c:v>101</c:v>
                </c:pt>
                <c:pt idx="7">
                  <c:v>3986</c:v>
                </c:pt>
              </c:numCache>
            </c:numRef>
          </c:val>
          <c:extLst>
            <c:ext xmlns:c16="http://schemas.microsoft.com/office/drawing/2014/chart" uri="{C3380CC4-5D6E-409C-BE32-E72D297353CC}">
              <c16:uniqueId val="{00000010-FB72-4688-A71B-62E04280E24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2-FB72-4688-A71B-62E04280E2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FB72-4688-A71B-62E04280E2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FB72-4688-A71B-62E04280E2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FB72-4688-A71B-62E04280E2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FB72-4688-A71B-62E04280E2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FB72-4688-A71B-62E04280E2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FB72-4688-A71B-62E04280E24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FB72-4688-A71B-62E04280E243}"/>
              </c:ext>
            </c:extLst>
          </c:dPt>
          <c:cat>
            <c:strRef>
              <c:f>Sheet1!$A$2:$A$9</c:f>
              <c:strCache>
                <c:ptCount val="8"/>
                <c:pt idx="0">
                  <c:v>American Indian/Alaska Native</c:v>
                </c:pt>
                <c:pt idx="1">
                  <c:v>Asian</c:v>
                </c:pt>
                <c:pt idx="2">
                  <c:v>African American</c:v>
                </c:pt>
                <c:pt idx="3">
                  <c:v>Hispanic/Latino</c:v>
                </c:pt>
                <c:pt idx="4">
                  <c:v>Native Hawaiian/Other Pacific Islander</c:v>
                </c:pt>
                <c:pt idx="5">
                  <c:v>Two or More Races</c:v>
                </c:pt>
                <c:pt idx="6">
                  <c:v>Unspecified</c:v>
                </c:pt>
                <c:pt idx="7">
                  <c:v>Caucasian</c:v>
                </c:pt>
              </c:strCache>
            </c:strRef>
          </c:cat>
          <c:val>
            <c:numRef>
              <c:f>Sheet1!$C$2:$C$9</c:f>
              <c:numCache>
                <c:formatCode>0.00%</c:formatCode>
                <c:ptCount val="8"/>
                <c:pt idx="0">
                  <c:v>1.092896174863388E-3</c:v>
                </c:pt>
                <c:pt idx="1">
                  <c:v>8.83424408014572E-2</c:v>
                </c:pt>
                <c:pt idx="2">
                  <c:v>0.11657559198542805</c:v>
                </c:pt>
                <c:pt idx="3">
                  <c:v>3.406193078324226E-2</c:v>
                </c:pt>
                <c:pt idx="4">
                  <c:v>1.092896174863388E-3</c:v>
                </c:pt>
                <c:pt idx="5">
                  <c:v>1.4389799635701275E-2</c:v>
                </c:pt>
                <c:pt idx="6">
                  <c:v>1.8397085610200363E-2</c:v>
                </c:pt>
                <c:pt idx="7">
                  <c:v>0.72604735883424409</c:v>
                </c:pt>
              </c:numCache>
            </c:numRef>
          </c:val>
          <c:extLst>
            <c:ext xmlns:c16="http://schemas.microsoft.com/office/drawing/2014/chart" uri="{C3380CC4-5D6E-409C-BE32-E72D297353CC}">
              <c16:uniqueId val="{00000021-FB72-4688-A71B-62E04280E243}"/>
            </c:ext>
          </c:extLst>
        </c:ser>
        <c:dLbls>
          <c:showLegendKey val="0"/>
          <c:showVal val="0"/>
          <c:showCatName val="0"/>
          <c:showSerName val="0"/>
          <c:showPercent val="0"/>
          <c:showBubbleSize val="0"/>
          <c:showLeaderLines val="1"/>
        </c:dLbls>
        <c:firstSliceAng val="140"/>
      </c:pieChart>
      <c:spPr>
        <a:noFill/>
        <a:ln>
          <a:noFill/>
        </a:ln>
        <a:effectLst/>
      </c:spPr>
    </c:plotArea>
    <c:legend>
      <c:legendPos val="r"/>
      <c:legendEntry>
        <c:idx val="0"/>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Entry>
      <c:layout>
        <c:manualLayout>
          <c:xMode val="edge"/>
          <c:yMode val="edge"/>
          <c:x val="0.65949884925388158"/>
          <c:y val="3.5660698065803895E-2"/>
          <c:w val="0.32641100301563652"/>
          <c:h val="0.9073465691168929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24763965423884E-2"/>
          <c:y val="0.11760214133763884"/>
          <c:w val="0.63612248294654761"/>
          <c:h val="0.65266716293501992"/>
        </c:manualLayout>
      </c:layout>
      <c:pieChart>
        <c:varyColors val="1"/>
        <c:ser>
          <c:idx val="0"/>
          <c:order val="0"/>
          <c:explosion val="10"/>
          <c:dPt>
            <c:idx val="0"/>
            <c:bubble3D val="0"/>
            <c:spPr>
              <a:solidFill>
                <a:srgbClr val="005288"/>
              </a:solidFill>
              <a:ln w="19050">
                <a:solidFill>
                  <a:schemeClr val="lt1"/>
                </a:solidFill>
              </a:ln>
              <a:effectLst/>
            </c:spPr>
            <c:extLst>
              <c:ext xmlns:c16="http://schemas.microsoft.com/office/drawing/2014/chart" uri="{C3380CC4-5D6E-409C-BE32-E72D297353CC}">
                <c16:uniqueId val="{00000001-D523-4493-8338-2B0BC65C57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23-4493-8338-2B0BC65C57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23-4493-8338-2B0BC65C57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23-4493-8338-2B0BC65C57D2}"/>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D523-4493-8338-2B0BC65C57D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523-4493-8338-2B0BC65C57D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523-4493-8338-2B0BC65C57D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523-4493-8338-2B0BC65C57D2}"/>
              </c:ext>
            </c:extLst>
          </c:dPt>
          <c:dLbls>
            <c:dLbl>
              <c:idx val="0"/>
              <c:layout>
                <c:manualLayout>
                  <c:x val="-1.5839843264049205E-2"/>
                  <c:y val="2.518458932322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23-4493-8338-2B0BC65C57D2}"/>
                </c:ext>
              </c:extLst>
            </c:dLbl>
            <c:dLbl>
              <c:idx val="1"/>
              <c:layout>
                <c:manualLayout>
                  <c:x val="0.10226412137988666"/>
                  <c:y val="-3.1549076512842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23-4493-8338-2B0BC65C57D2}"/>
                </c:ext>
              </c:extLst>
            </c:dLbl>
            <c:dLbl>
              <c:idx val="2"/>
              <c:layout>
                <c:manualLayout>
                  <c:x val="0.12239033017485772"/>
                  <c:y val="5.1336416551240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23-4493-8338-2B0BC65C57D2}"/>
                </c:ext>
              </c:extLst>
            </c:dLbl>
            <c:dLbl>
              <c:idx val="3"/>
              <c:layout>
                <c:manualLayout>
                  <c:x val="-2.9189973455809339E-2"/>
                  <c:y val="2.2555131898685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23-4493-8338-2B0BC65C57D2}"/>
                </c:ext>
              </c:extLst>
            </c:dLbl>
            <c:dLbl>
              <c:idx val="4"/>
              <c:layout>
                <c:manualLayout>
                  <c:x val="-2.656012663238342E-2"/>
                  <c:y val="-1.50932356446583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23-4493-8338-2B0BC65C57D2}"/>
                </c:ext>
              </c:extLst>
            </c:dLbl>
            <c:dLbl>
              <c:idx val="5"/>
              <c:layout>
                <c:manualLayout>
                  <c:x val="7.7884755565818548E-3"/>
                  <c:y val="-4.1784059725175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23-4493-8338-2B0BC65C57D2}"/>
                </c:ext>
              </c:extLst>
            </c:dLbl>
            <c:dLbl>
              <c:idx val="6"/>
              <c:layout>
                <c:manualLayout>
                  <c:x val="3.7818840268291874E-2"/>
                  <c:y val="-1.9296219697146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23-4493-8338-2B0BC65C57D2}"/>
                </c:ext>
              </c:extLst>
            </c:dLbl>
            <c:dLbl>
              <c:idx val="7"/>
              <c:layout>
                <c:manualLayout>
                  <c:x val="-0.16939631038011718"/>
                  <c:y val="-7.9110088176619756E-2"/>
                </c:manualLayout>
              </c:layout>
              <c:tx>
                <c:rich>
                  <a:bodyPr/>
                  <a:lstStyle/>
                  <a:p>
                    <a:r>
                      <a:rPr lang="en-US" dirty="0"/>
                      <a:t>2,847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23-4493-8338-2B0BC65C57D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American Indian/Alaska Native</c:v>
                </c:pt>
                <c:pt idx="1">
                  <c:v>Asian</c:v>
                </c:pt>
                <c:pt idx="2">
                  <c:v>African American</c:v>
                </c:pt>
                <c:pt idx="3">
                  <c:v>Hispanic/Latino</c:v>
                </c:pt>
                <c:pt idx="4">
                  <c:v>Native Hawaiian/Other Pacific Islander</c:v>
                </c:pt>
                <c:pt idx="5">
                  <c:v>Two or More Races</c:v>
                </c:pt>
                <c:pt idx="6">
                  <c:v>Unspecified</c:v>
                </c:pt>
                <c:pt idx="7">
                  <c:v>Caucasian</c:v>
                </c:pt>
              </c:strCache>
            </c:strRef>
          </c:cat>
          <c:val>
            <c:numRef>
              <c:f>Sheet1!$B$2:$B$9</c:f>
              <c:numCache>
                <c:formatCode>0</c:formatCode>
                <c:ptCount val="8"/>
                <c:pt idx="0">
                  <c:v>5</c:v>
                </c:pt>
                <c:pt idx="1">
                  <c:v>314</c:v>
                </c:pt>
                <c:pt idx="2">
                  <c:v>512</c:v>
                </c:pt>
                <c:pt idx="3">
                  <c:v>119</c:v>
                </c:pt>
                <c:pt idx="4">
                  <c:v>5</c:v>
                </c:pt>
                <c:pt idx="5">
                  <c:v>58</c:v>
                </c:pt>
                <c:pt idx="6">
                  <c:v>45</c:v>
                </c:pt>
                <c:pt idx="7">
                  <c:v>2847</c:v>
                </c:pt>
              </c:numCache>
            </c:numRef>
          </c:val>
          <c:extLst>
            <c:ext xmlns:c16="http://schemas.microsoft.com/office/drawing/2014/chart" uri="{C3380CC4-5D6E-409C-BE32-E72D297353CC}">
              <c16:uniqueId val="{00000010-D523-4493-8338-2B0BC65C57D2}"/>
            </c:ext>
          </c:extLst>
        </c:ser>
        <c:dLbls>
          <c:showLegendKey val="0"/>
          <c:showVal val="0"/>
          <c:showCatName val="0"/>
          <c:showSerName val="0"/>
          <c:showPercent val="0"/>
          <c:showBubbleSize val="0"/>
          <c:showLeaderLines val="1"/>
        </c:dLbls>
        <c:firstSliceAng val="240"/>
      </c:pieChart>
      <c:spPr>
        <a:noFill/>
        <a:ln>
          <a:noFill/>
        </a:ln>
        <a:effectLst/>
      </c:spPr>
    </c:plotArea>
    <c:legend>
      <c:legendPos val="r"/>
      <c:legendEntry>
        <c:idx val="2"/>
        <c:txPr>
          <a:bodyPr rot="0" vert="horz"/>
          <a:lstStyle/>
          <a:p>
            <a:pPr>
              <a:defRPr sz="1000" b="1" baseline="0"/>
            </a:pPr>
            <a:endParaRPr lang="en-US"/>
          </a:p>
        </c:txPr>
      </c:legendEntry>
      <c:legendEntry>
        <c:idx val="4"/>
        <c:txPr>
          <a:bodyPr rot="0" spcFirstLastPara="1" vertOverflow="ellipsis" vert="horz" wrap="square" anchor="ctr" anchorCtr="1"/>
          <a:lstStyle/>
          <a:p>
            <a:pPr>
              <a:defRPr sz="1000" b="1" i="0" u="none" strike="noStrike" kern="1200" baseline="0">
                <a:solidFill>
                  <a:srgbClr val="005288"/>
                </a:solidFill>
                <a:latin typeface="+mn-lt"/>
                <a:ea typeface="+mn-ea"/>
                <a:cs typeface="+mn-cs"/>
              </a:defRPr>
            </a:pPr>
            <a:endParaRPr lang="en-US"/>
          </a:p>
        </c:txPr>
      </c:legendEntry>
      <c:legendEntry>
        <c:idx val="7"/>
        <c:txPr>
          <a:bodyPr rot="0" vert="horz"/>
          <a:lstStyle/>
          <a:p>
            <a:pPr>
              <a:defRPr sz="1000" b="1" baseline="0"/>
            </a:pPr>
            <a:endParaRPr lang="en-US"/>
          </a:p>
        </c:txPr>
      </c:legendEntry>
      <c:layout>
        <c:manualLayout>
          <c:xMode val="edge"/>
          <c:yMode val="edge"/>
          <c:x val="0.62816687256834214"/>
          <c:y val="1.8818337100942661E-2"/>
          <c:w val="0.34855119385114075"/>
          <c:h val="0.81408601974983319"/>
        </c:manualLayout>
      </c:layout>
      <c:overlay val="0"/>
      <c:spPr>
        <a:noFill/>
        <a:ln>
          <a:noFill/>
        </a:ln>
        <a:effectLst>
          <a:outerShdw dist="1892300" sx="1000" sy="1000" algn="ctr" rotWithShape="0">
            <a:srgbClr val="000000">
              <a:alpha val="98000"/>
            </a:srgbClr>
          </a:outerShdw>
        </a:effectLst>
      </c:spPr>
      <c:txPr>
        <a:bodyPr rot="0" spcFirstLastPara="1" vertOverflow="ellipsis" vert="horz" wrap="square" anchor="ctr" anchorCtr="1"/>
        <a:lstStyle/>
        <a:p>
          <a:pPr>
            <a:defRPr sz="1000" b="1" i="0" u="none" strike="noStrike" kern="1200" baseline="0">
              <a:solidFill>
                <a:srgbClr val="0052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FTEs</a:t>
            </a:r>
          </a:p>
        </c:rich>
      </c:tx>
      <c:overlay val="0"/>
    </c:title>
    <c:autoTitleDeleted val="0"/>
    <c:plotArea>
      <c:layout/>
      <c:pieChart>
        <c:varyColors val="1"/>
        <c:ser>
          <c:idx val="0"/>
          <c:order val="0"/>
          <c:tx>
            <c:strRef>
              <c:f>Sheet1!$B$1</c:f>
              <c:strCache>
                <c:ptCount val="1"/>
                <c:pt idx="0">
                  <c:v>FTE</c:v>
                </c:pt>
              </c:strCache>
            </c:strRef>
          </c:tx>
          <c:spPr>
            <a:solidFill>
              <a:schemeClr val="accent5"/>
            </a:solidFill>
            <a:ln w="25400" cap="flat" cmpd="sng" algn="ctr">
              <a:solidFill>
                <a:schemeClr val="accent5">
                  <a:shade val="50000"/>
                </a:schemeClr>
              </a:solidFill>
              <a:prstDash val="solid"/>
            </a:ln>
            <a:effectLst/>
          </c:spPr>
          <c:dPt>
            <c:idx val="0"/>
            <c:bubble3D val="0"/>
            <c:spPr>
              <a:solidFill>
                <a:schemeClr val="dk1"/>
              </a:solidFill>
              <a:ln w="25400" cap="flat" cmpd="sng" algn="ctr">
                <a:solidFill>
                  <a:schemeClr val="dk1">
                    <a:shade val="50000"/>
                  </a:schemeClr>
                </a:solidFill>
                <a:prstDash val="solid"/>
              </a:ln>
              <a:effectLst/>
            </c:spPr>
            <c:extLst>
              <c:ext xmlns:c16="http://schemas.microsoft.com/office/drawing/2014/chart" uri="{C3380CC4-5D6E-409C-BE32-E72D297353CC}">
                <c16:uniqueId val="{00000001-7849-4D67-88C7-0D0E7E7A47CB}"/>
              </c:ext>
            </c:extLst>
          </c:dPt>
          <c:dLbls>
            <c:dLbl>
              <c:idx val="0"/>
              <c:layout>
                <c:manualLayout>
                  <c:x val="-6.4618826517022351E-3"/>
                  <c:y val="2.806032660894488E-3"/>
                </c:manualLayout>
              </c:layout>
              <c:tx>
                <c:rich>
                  <a:bodyPr/>
                  <a:lstStyle/>
                  <a:p>
                    <a:r>
                      <a:rPr lang="en-US" dirty="0"/>
                      <a:t>1974
(68%)</a:t>
                    </a:r>
                  </a:p>
                </c:rich>
              </c:tx>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849-4D67-88C7-0D0E7E7A47CB}"/>
                </c:ext>
              </c:extLst>
            </c:dLbl>
            <c:dLbl>
              <c:idx val="1"/>
              <c:layout>
                <c:manualLayout>
                  <c:x val="6.4618826517022351E-3"/>
                  <c:y val="-5.8926685878784253E-2"/>
                </c:manualLayout>
              </c:layout>
              <c:tx>
                <c:rich>
                  <a:bodyPr/>
                  <a:lstStyle/>
                  <a:p>
                    <a:r>
                      <a:rPr lang="en-US" dirty="0"/>
                      <a:t>915
(32%)</a:t>
                    </a:r>
                  </a:p>
                </c:rich>
              </c:tx>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F76-4B96-81BF-A5A235D58277}"/>
                </c:ext>
              </c:extLst>
            </c:dLbl>
            <c:spPr>
              <a:noFill/>
              <a:ln>
                <a:noFill/>
              </a:ln>
              <a:effectLst/>
            </c:sp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In-state</c:v>
                </c:pt>
                <c:pt idx="1">
                  <c:v>Out-of-state</c:v>
                </c:pt>
              </c:strCache>
            </c:strRef>
          </c:cat>
          <c:val>
            <c:numRef>
              <c:f>Sheet1!$B$2:$B$3</c:f>
              <c:numCache>
                <c:formatCode>General</c:formatCode>
                <c:ptCount val="2"/>
                <c:pt idx="0">
                  <c:v>1974</c:v>
                </c:pt>
                <c:pt idx="1">
                  <c:v>915</c:v>
                </c:pt>
              </c:numCache>
            </c:numRef>
          </c:val>
          <c:extLst>
            <c:ext xmlns:c16="http://schemas.microsoft.com/office/drawing/2014/chart" uri="{C3380CC4-5D6E-409C-BE32-E72D297353CC}">
              <c16:uniqueId val="{00000002-AF76-4B96-81BF-A5A235D58277}"/>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9264335012490008"/>
          <c:y val="0.27018515175665375"/>
          <c:w val="0.27180001338169402"/>
          <c:h val="0.257132459986968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910832015197649"/>
          <c:w val="0.66302827712573664"/>
          <c:h val="0.59163232222623119"/>
        </c:manualLayout>
      </c:layout>
      <c:pieChart>
        <c:varyColors val="1"/>
        <c:ser>
          <c:idx val="0"/>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AA-458C-9A29-E12CC8F9CF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AA-458C-9A29-E12CC8F9CF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AA-458C-9A29-E12CC8F9CF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AA-458C-9A29-E12CC8F9CF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AA-458C-9A29-E12CC8F9CF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AA-458C-9A29-E12CC8F9CFD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9AA-458C-9A29-E12CC8F9CFD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9AA-458C-9A29-E12CC8F9CFD7}"/>
              </c:ext>
            </c:extLst>
          </c:dPt>
          <c:dLbls>
            <c:dLbl>
              <c:idx val="0"/>
              <c:layout>
                <c:manualLayout>
                  <c:x val="-0.18078671730395546"/>
                  <c:y val="1.1614765741567043E-2"/>
                </c:manualLayout>
              </c:layout>
              <c:tx>
                <c:rich>
                  <a:bodyPr/>
                  <a:lstStyle/>
                  <a:p>
                    <a:r>
                      <a:rPr lang="en-US" dirty="0"/>
                      <a:t>1,640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AA-458C-9A29-E12CC8F9CFD7}"/>
                </c:ext>
              </c:extLst>
            </c:dLbl>
            <c:dLbl>
              <c:idx val="1"/>
              <c:layout>
                <c:manualLayout>
                  <c:x val="-1.3811168090738232E-2"/>
                  <c:y val="2.916815714136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AA-458C-9A29-E12CC8F9CFD7}"/>
                </c:ext>
              </c:extLst>
            </c:dLbl>
            <c:dLbl>
              <c:idx val="2"/>
              <c:layout>
                <c:manualLayout>
                  <c:x val="0.13562893081761007"/>
                  <c:y val="-0.10461751454883746"/>
                </c:manualLayout>
              </c:layout>
              <c:tx>
                <c:rich>
                  <a:bodyPr/>
                  <a:lstStyle/>
                  <a:p>
                    <a:r>
                      <a:rPr lang="en-US" dirty="0">
                        <a:solidFill>
                          <a:schemeClr val="bg1"/>
                        </a:solidFill>
                      </a:rPr>
                      <a:t>1,257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AA-458C-9A29-E12CC8F9CFD7}"/>
                </c:ext>
              </c:extLst>
            </c:dLbl>
            <c:dLbl>
              <c:idx val="3"/>
              <c:layout>
                <c:manualLayout>
                  <c:x val="9.9166666666666667E-2"/>
                  <c:y val="7.4088100145759034E-2"/>
                </c:manualLayout>
              </c:layout>
              <c:spPr/>
              <c:txPr>
                <a:bodyPr/>
                <a:lstStyle/>
                <a:p>
                  <a:pPr>
                    <a:defRPr sz="12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AA-458C-9A29-E12CC8F9CFD7}"/>
                </c:ext>
              </c:extLst>
            </c:dLbl>
            <c:dLbl>
              <c:idx val="4"/>
              <c:layout>
                <c:manualLayout>
                  <c:x val="-3.7147526370524438E-2"/>
                  <c:y val="1.1908625854873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AA-458C-9A29-E12CC8F9CFD7}"/>
                </c:ext>
              </c:extLst>
            </c:dLbl>
            <c:dLbl>
              <c:idx val="5"/>
              <c:layout>
                <c:manualLayout>
                  <c:x val="-9.4587233199623633E-4"/>
                  <c:y val="-1.0434906339269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AA-458C-9A29-E12CC8F9CFD7}"/>
                </c:ext>
              </c:extLst>
            </c:dLbl>
            <c:dLbl>
              <c:idx val="6"/>
              <c:layout>
                <c:manualLayout>
                  <c:x val="5.4553434358441046E-2"/>
                  <c:y val="-2.0119475126067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AA-458C-9A29-E12CC8F9CFD7}"/>
                </c:ext>
              </c:extLst>
            </c:dLbl>
            <c:dLbl>
              <c:idx val="7"/>
              <c:layout>
                <c:manualLayout>
                  <c:x val="2.3512417802128732E-2"/>
                  <c:y val="8.1604290622791217E-2"/>
                </c:manualLayout>
              </c:layout>
              <c:tx>
                <c:rich>
                  <a:bodyPr/>
                  <a:lstStyle/>
                  <a:p>
                    <a:r>
                      <a:rPr lang="en-US" dirty="0">
                        <a:solidFill>
                          <a:schemeClr val="bg1"/>
                        </a:solidFill>
                      </a:rPr>
                      <a:t>175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AA-458C-9A29-E12CC8F9CFD7}"/>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Classified Full-time</c:v>
                </c:pt>
                <c:pt idx="1">
                  <c:v>Classified Part-time</c:v>
                </c:pt>
                <c:pt idx="2">
                  <c:v>Faculty Full-time</c:v>
                </c:pt>
                <c:pt idx="3">
                  <c:v>Faculty Part-time</c:v>
                </c:pt>
                <c:pt idx="4">
                  <c:v>Temporary Full-time</c:v>
                </c:pt>
                <c:pt idx="5">
                  <c:v>Temporary Part-time</c:v>
                </c:pt>
                <c:pt idx="6">
                  <c:v>Temporary Faculty Full-time</c:v>
                </c:pt>
                <c:pt idx="7">
                  <c:v>Temporary Faculty Part-time</c:v>
                </c:pt>
              </c:strCache>
            </c:strRef>
          </c:cat>
          <c:val>
            <c:numRef>
              <c:f>Sheet1!$B$2:$B$9</c:f>
              <c:numCache>
                <c:formatCode>0</c:formatCode>
                <c:ptCount val="8"/>
                <c:pt idx="0">
                  <c:v>1640</c:v>
                </c:pt>
                <c:pt idx="1">
                  <c:v>63</c:v>
                </c:pt>
                <c:pt idx="2">
                  <c:v>1257</c:v>
                </c:pt>
                <c:pt idx="3">
                  <c:v>322</c:v>
                </c:pt>
                <c:pt idx="4">
                  <c:v>38</c:v>
                </c:pt>
                <c:pt idx="5">
                  <c:v>137</c:v>
                </c:pt>
                <c:pt idx="6">
                  <c:v>20</c:v>
                </c:pt>
                <c:pt idx="7">
                  <c:v>175</c:v>
                </c:pt>
              </c:numCache>
            </c:numRef>
          </c:val>
          <c:extLst>
            <c:ext xmlns:c16="http://schemas.microsoft.com/office/drawing/2014/chart" uri="{C3380CC4-5D6E-409C-BE32-E72D297353CC}">
              <c16:uniqueId val="{00000010-D9AA-458C-9A29-E12CC8F9CFD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716073305122088"/>
          <c:y val="2.3408498920561214E-2"/>
          <c:w val="0.33921490151197797"/>
          <c:h val="0.91346062705329245"/>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52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anose="020F0502020204030204" pitchFamily="34" charset="0"/>
              </a:defRPr>
            </a:pPr>
            <a:r>
              <a:rPr lang="en-US" sz="2000" b="1" dirty="0">
                <a:latin typeface="Calibri" panose="020F0502020204030204" pitchFamily="34" charset="0"/>
              </a:rPr>
              <a:t>Total: $810,096,287</a:t>
            </a:r>
          </a:p>
        </c:rich>
      </c:tx>
      <c:layout>
        <c:manualLayout>
          <c:xMode val="edge"/>
          <c:yMode val="edge"/>
          <c:x val="4.8772605406975922E-2"/>
          <c:y val="6.4968438075096918E-2"/>
        </c:manualLayout>
      </c:layout>
      <c:overlay val="1"/>
    </c:title>
    <c:autoTitleDeleted val="0"/>
    <c:plotArea>
      <c:layout/>
      <c:pieChart>
        <c:varyColors val="1"/>
        <c:ser>
          <c:idx val="0"/>
          <c:order val="0"/>
          <c:tx>
            <c:strRef>
              <c:f>Sheet1!$B$1</c:f>
              <c:strCache>
                <c:ptCount val="1"/>
                <c:pt idx="0">
                  <c:v>Column1</c:v>
                </c:pt>
              </c:strCache>
            </c:strRef>
          </c:tx>
          <c:dPt>
            <c:idx val="0"/>
            <c:bubble3D val="0"/>
            <c:spPr>
              <a:solidFill>
                <a:schemeClr val="dk1"/>
              </a:solidFill>
              <a:ln w="25400" cap="flat" cmpd="sng" algn="ctr">
                <a:solidFill>
                  <a:schemeClr val="dk1">
                    <a:shade val="50000"/>
                  </a:schemeClr>
                </a:solidFill>
                <a:prstDash val="solid"/>
              </a:ln>
              <a:effectLst/>
            </c:spPr>
            <c:extLst>
              <c:ext xmlns:c16="http://schemas.microsoft.com/office/drawing/2014/chart" uri="{C3380CC4-5D6E-409C-BE32-E72D297353CC}">
                <c16:uniqueId val="{00000001-B294-4301-94C8-55A074D02916}"/>
              </c:ext>
            </c:extLst>
          </c:dPt>
          <c:dPt>
            <c:idx val="7"/>
            <c:bubble3D val="0"/>
            <c:spPr>
              <a:solidFill>
                <a:srgbClr val="FFFF00"/>
              </a:solidFill>
            </c:spPr>
            <c:extLst>
              <c:ext xmlns:c16="http://schemas.microsoft.com/office/drawing/2014/chart" uri="{C3380CC4-5D6E-409C-BE32-E72D297353CC}">
                <c16:uniqueId val="{00000005-AC9B-44C7-9E50-807A7A2E7EC7}"/>
              </c:ext>
            </c:extLst>
          </c:dPt>
          <c:dLbls>
            <c:dLbl>
              <c:idx val="0"/>
              <c:layout>
                <c:manualLayout>
                  <c:x val="0.11729344124735337"/>
                  <c:y val="-0.28330009461803762"/>
                </c:manualLayout>
              </c:layout>
              <c:spPr/>
              <c:txPr>
                <a:bodyPr/>
                <a:lstStyle/>
                <a:p>
                  <a:pPr>
                    <a:defRPr i="0" baseline="0">
                      <a:solidFill>
                        <a:schemeClr val="bg1"/>
                      </a:solidFill>
                      <a:latin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94-4301-94C8-55A074D02916}"/>
                </c:ext>
              </c:extLst>
            </c:dLbl>
            <c:dLbl>
              <c:idx val="1"/>
              <c:layout>
                <c:manualLayout>
                  <c:x val="-8.3380330246823217E-2"/>
                  <c:y val="-3.8879671097148551E-2"/>
                </c:manualLayout>
              </c:layout>
              <c:spPr/>
              <c:txPr>
                <a:bodyPr/>
                <a:lstStyle/>
                <a:p>
                  <a:pPr>
                    <a:defRPr i="0">
                      <a:latin typeface="Calibri" panose="020F050202020403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294-4301-94C8-55A074D02916}"/>
                </c:ext>
              </c:extLst>
            </c:dLbl>
            <c:dLbl>
              <c:idx val="2"/>
              <c:layout>
                <c:manualLayout>
                  <c:x val="0.15205095180946249"/>
                  <c:y val="0.1837650563537046"/>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AC9B-44C7-9E50-807A7A2E7EC7}"/>
                </c:ext>
              </c:extLst>
            </c:dLbl>
            <c:dLbl>
              <c:idx val="3"/>
              <c:layout>
                <c:manualLayout>
                  <c:x val="-0.13461408053547211"/>
                  <c:y val="0.21563126345383646"/>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294-4301-94C8-55A074D02916}"/>
                </c:ext>
              </c:extLst>
            </c:dLbl>
            <c:dLbl>
              <c:idx val="4"/>
              <c:layout>
                <c:manualLayout>
                  <c:x val="5.6445447804154593E-2"/>
                  <c:y val="-2.2638452856045821E-3"/>
                </c:manualLayout>
              </c:layout>
              <c:tx>
                <c:rich>
                  <a:bodyPr/>
                  <a:lstStyle/>
                  <a:p>
                    <a:r>
                      <a:rPr lang="en-US" dirty="0"/>
                      <a:t>State and capital appropriations (non-recurring)
 $9,534,480 
1%</a:t>
                    </a:r>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B294-4301-94C8-55A074D02916}"/>
                </c:ext>
              </c:extLst>
            </c:dLbl>
            <c:dLbl>
              <c:idx val="5"/>
              <c:layout>
                <c:manualLayout>
                  <c:x val="0.20316467566709065"/>
                  <c:y val="0.17801168072865159"/>
                </c:manualLayout>
              </c:layout>
              <c:tx>
                <c:rich>
                  <a:bodyPr/>
                  <a:lstStyle/>
                  <a:p>
                    <a:r>
                      <a:rPr lang="en-US" dirty="0"/>
                      <a:t>State and capital appropriations (recurring pass-through)
 $32,853,707 
4%</a:t>
                    </a:r>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C9B-44C7-9E50-807A7A2E7EC7}"/>
                </c:ext>
              </c:extLst>
            </c:dLbl>
            <c:dLbl>
              <c:idx val="6"/>
              <c:layout>
                <c:manualLayout>
                  <c:x val="5.69329391446887E-2"/>
                  <c:y val="0.28234143635457448"/>
                </c:manualLayout>
              </c:layout>
              <c:tx>
                <c:rich>
                  <a:bodyPr/>
                  <a:lstStyle/>
                  <a:p>
                    <a:r>
                      <a:rPr lang="en-US" dirty="0"/>
                      <a:t>State and capital appropriations (recurring)
 $68,833,525 
8%</a:t>
                    </a:r>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294-4301-94C8-55A074D02916}"/>
                </c:ext>
              </c:extLst>
            </c:dLbl>
            <c:dLbl>
              <c:idx val="7"/>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9B-44C7-9E50-807A7A2E7EC7}"/>
                </c:ext>
              </c:extLst>
            </c:dLbl>
            <c:dLbl>
              <c:idx val="8"/>
              <c:layout>
                <c:manualLayout>
                  <c:x val="1.4044325624104917E-2"/>
                  <c:y val="3.771958407992692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B294-4301-94C8-55A074D02916}"/>
                </c:ext>
              </c:extLst>
            </c:dLbl>
            <c:dLbl>
              <c:idx val="9"/>
              <c:layout>
                <c:manualLayout>
                  <c:x val="2.7884293273749704E-2"/>
                  <c:y val="-0.10999632080577205"/>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B294-4301-94C8-55A074D02916}"/>
                </c:ext>
              </c:extLst>
            </c:dLbl>
            <c:spPr>
              <a:noFill/>
              <a:ln>
                <a:noFill/>
              </a:ln>
              <a:effectLst/>
            </c:spPr>
            <c:txPr>
              <a:bodyPr/>
              <a:lstStyle/>
              <a:p>
                <a:pPr>
                  <a:defRPr i="0">
                    <a:latin typeface="Calibri" panose="020F0502020204030204" pitchFamily="34" charset="0"/>
                  </a:defRPr>
                </a:pPr>
                <a:endParaRPr lang="en-US"/>
              </a:p>
            </c:tx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Sheet1!$A$2:$A$9</c:f>
              <c:strCache>
                <c:ptCount val="8"/>
                <c:pt idx="0">
                  <c:v>Clinical operations</c:v>
                </c:pt>
                <c:pt idx="1">
                  <c:v>Gifts</c:v>
                </c:pt>
                <c:pt idx="2">
                  <c:v>Grants and contracts</c:v>
                </c:pt>
                <c:pt idx="3">
                  <c:v>Parking, investment income and other</c:v>
                </c:pt>
                <c:pt idx="4">
                  <c:v>State and capital appropriations (non-recurring)</c:v>
                </c:pt>
                <c:pt idx="5">
                  <c:v>State and capital appropriations (recurring pass through)</c:v>
                </c:pt>
                <c:pt idx="6">
                  <c:v>State and capital appropriations (recurring)</c:v>
                </c:pt>
                <c:pt idx="7">
                  <c:v>Student tuition and fees</c:v>
                </c:pt>
              </c:strCache>
            </c:strRef>
          </c:cat>
          <c:val>
            <c:numRef>
              <c:f>Sheet1!$B$2:$B$9</c:f>
              <c:numCache>
                <c:formatCode>_("$"* #,##0_);_("$"* \(#,##0\);_("$"* "-"??_);_(@_)</c:formatCode>
                <c:ptCount val="8"/>
                <c:pt idx="0">
                  <c:v>251310221</c:v>
                </c:pt>
                <c:pt idx="1">
                  <c:v>16075652</c:v>
                </c:pt>
                <c:pt idx="2">
                  <c:v>199878717</c:v>
                </c:pt>
                <c:pt idx="3">
                  <c:v>128182850</c:v>
                </c:pt>
                <c:pt idx="4">
                  <c:v>9534480</c:v>
                </c:pt>
                <c:pt idx="5">
                  <c:v>32853707</c:v>
                </c:pt>
                <c:pt idx="6">
                  <c:v>68833525</c:v>
                </c:pt>
                <c:pt idx="7">
                  <c:v>103427135</c:v>
                </c:pt>
              </c:numCache>
            </c:numRef>
          </c:val>
          <c:extLst>
            <c:ext xmlns:c16="http://schemas.microsoft.com/office/drawing/2014/chart" uri="{C3380CC4-5D6E-409C-BE32-E72D297353CC}">
              <c16:uniqueId val="{00000006-AC9B-44C7-9E50-807A7A2E7EC7}"/>
            </c:ext>
          </c:extLst>
        </c:ser>
        <c:dLbls>
          <c:showLegendKey val="0"/>
          <c:showVal val="1"/>
          <c:showCatName val="1"/>
          <c:showSerName val="0"/>
          <c:showPercent val="0"/>
          <c:showBubbleSize val="0"/>
          <c:showLeaderLines val="1"/>
        </c:dLbls>
        <c:firstSliceAng val="158"/>
      </c:pieChart>
      <c:spPr>
        <a:ln>
          <a:noFill/>
        </a:ln>
      </c:spPr>
    </c:plotArea>
    <c:plotVisOnly val="1"/>
    <c:dispBlanksAs val="gap"/>
    <c:showDLblsOverMax val="0"/>
  </c:chart>
  <c:txPr>
    <a:bodyPr/>
    <a:lstStyle/>
    <a:p>
      <a:pPr algn="ctr">
        <a:defRPr lang="en-US" sz="1200" b="1" i="0" u="none" strike="noStrike" kern="1200" baseline="0">
          <a:solidFill>
            <a:srgbClr val="000000"/>
          </a:solidFill>
          <a:latin typeface="+mn-lt"/>
          <a:ea typeface="+mn-ea"/>
          <a:cs typeface="+mn-cs"/>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sz="2000" b="1" i="0" baseline="0" dirty="0">
                <a:solidFill>
                  <a:srgbClr val="000C14"/>
                </a:solidFill>
                <a:latin typeface="Calibri" panose="020F0502020204030204" pitchFamily="34" charset="0"/>
              </a:rPr>
              <a:t>Total: </a:t>
            </a:r>
            <a:r>
              <a:rPr lang="en-US" sz="2000" b="1" i="0" baseline="0" dirty="0">
                <a:solidFill>
                  <a:srgbClr val="000C14"/>
                </a:solidFill>
                <a:effectLst>
                  <a:outerShdw blurRad="38100" dist="38100" dir="2700000" algn="tl">
                    <a:srgbClr val="000000">
                      <a:alpha val="43137"/>
                    </a:srgbClr>
                  </a:outerShdw>
                </a:effectLst>
                <a:latin typeface="Calibri" panose="020F0502020204030204" pitchFamily="34" charset="0"/>
              </a:rPr>
              <a:t>$772,151,210</a:t>
            </a:r>
          </a:p>
        </c:rich>
      </c:tx>
      <c:layout>
        <c:manualLayout>
          <c:xMode val="edge"/>
          <c:yMode val="edge"/>
          <c:x val="5.556267950959481E-4"/>
          <c:y val="6.2139999558762211E-2"/>
        </c:manualLayout>
      </c:layout>
      <c:overlay val="1"/>
    </c:title>
    <c:autoTitleDeleted val="0"/>
    <c:plotArea>
      <c:layout/>
      <c:pieChart>
        <c:varyColors val="1"/>
        <c:ser>
          <c:idx val="0"/>
          <c:order val="0"/>
          <c:tx>
            <c:strRef>
              <c:f>Sheet1!$B$1</c:f>
              <c:strCache>
                <c:ptCount val="1"/>
                <c:pt idx="0">
                  <c:v>Column1</c:v>
                </c:pt>
              </c:strCache>
            </c:strRef>
          </c:tx>
          <c:dPt>
            <c:idx val="6"/>
            <c:bubble3D val="0"/>
            <c:spPr>
              <a:solidFill>
                <a:srgbClr val="FFFF00"/>
              </a:solidFill>
            </c:spPr>
            <c:extLst>
              <c:ext xmlns:c16="http://schemas.microsoft.com/office/drawing/2014/chart" uri="{C3380CC4-5D6E-409C-BE32-E72D297353CC}">
                <c16:uniqueId val="{00000006-CAE0-4CD5-9DEB-76F420A469EA}"/>
              </c:ext>
            </c:extLst>
          </c:dPt>
          <c:dLbls>
            <c:dLbl>
              <c:idx val="0"/>
              <c:layout>
                <c:manualLayout>
                  <c:x val="-0.12947009777012297"/>
                  <c:y val="-0.22247283374957383"/>
                </c:manualLayout>
              </c:layout>
              <c:spPr/>
              <c:txPr>
                <a:bodyPr/>
                <a:lstStyle/>
                <a:p>
                  <a:pPr>
                    <a:defRPr sz="1050" b="1" i="0" baseline="0">
                      <a:solidFill>
                        <a:srgbClr val="000000"/>
                      </a:solidFill>
                      <a:effectLst>
                        <a:outerShdw blurRad="38100" dist="38100" dir="2700000" algn="tl">
                          <a:srgbClr val="000000">
                            <a:alpha val="43137"/>
                          </a:srgbClr>
                        </a:outerShdw>
                      </a:effectLst>
                      <a:latin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AE0-4CD5-9DEB-76F420A469EA}"/>
                </c:ext>
              </c:extLst>
            </c:dLbl>
            <c:dLbl>
              <c:idx val="1"/>
              <c:layout>
                <c:manualLayout>
                  <c:x val="0.17802694552722304"/>
                  <c:y val="-0.13835752385511307"/>
                </c:manualLayout>
              </c:layout>
              <c:spPr/>
              <c:txPr>
                <a:bodyPr/>
                <a:lstStyle/>
                <a:p>
                  <a:pPr>
                    <a:defRPr sz="1050" b="1" i="0" baseline="0">
                      <a:solidFill>
                        <a:srgbClr val="000000"/>
                      </a:solidFill>
                      <a:effectLst>
                        <a:outerShdw blurRad="38100" dist="38100" dir="2700000" algn="tl">
                          <a:srgbClr val="000000">
                            <a:alpha val="43137"/>
                          </a:srgbClr>
                        </a:outerShdw>
                      </a:effectLst>
                      <a:latin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E0-4CD5-9DEB-76F420A469EA}"/>
                </c:ext>
              </c:extLst>
            </c:dLbl>
            <c:dLbl>
              <c:idx val="2"/>
              <c:layout>
                <c:manualLayout>
                  <c:x val="0.17159689953963889"/>
                  <c:y val="0.17121842994617825"/>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CAE0-4CD5-9DEB-76F420A469EA}"/>
                </c:ext>
              </c:extLst>
            </c:dLbl>
            <c:dLbl>
              <c:idx val="3"/>
              <c:layout>
                <c:manualLayout>
                  <c:x val="-7.7514848946809919E-2"/>
                  <c:y val="0.22470831494070079"/>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AE0-4CD5-9DEB-76F420A469EA}"/>
                </c:ext>
              </c:extLst>
            </c:dLbl>
            <c:dLbl>
              <c:idx val="4"/>
              <c:layout>
                <c:manualLayout>
                  <c:x val="-0.1443867113432073"/>
                  <c:y val="0.1482914920641159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CAE0-4CD5-9DEB-76F420A469EA}"/>
                </c:ext>
              </c:extLst>
            </c:dLbl>
            <c:dLbl>
              <c:idx val="5"/>
              <c:layout>
                <c:manualLayout>
                  <c:x val="-6.3344907712020405E-3"/>
                  <c:y val="-0.14640900110253829"/>
                </c:manualLayout>
              </c:layout>
              <c:tx>
                <c:rich>
                  <a:bodyPr/>
                  <a:lstStyle/>
                  <a:p>
                    <a:r>
                      <a:rPr lang="en-US" sz="1050" dirty="0"/>
                      <a:t>Debt Service and Transfers to Capital Projects
 $(2,306,018)
(0.3%)</a:t>
                    </a:r>
                    <a:endParaRPr lang="en-US" dirty="0"/>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AE0-4CD5-9DEB-76F420A469EA}"/>
                </c:ext>
              </c:extLst>
            </c:dLbl>
            <c:dLbl>
              <c:idx val="6"/>
              <c:layout>
                <c:manualLayout>
                  <c:x val="2.5384454760193131E-2"/>
                  <c:y val="-5.6769505352047504E-3"/>
                </c:manualLayout>
              </c:layout>
              <c:tx>
                <c:rich>
                  <a:bodyPr/>
                  <a:lstStyle/>
                  <a:p>
                    <a:r>
                      <a:rPr lang="en-US" sz="1050" dirty="0"/>
                      <a:t>MUHA Transfers
 $8,000,000 
1%</a:t>
                    </a:r>
                    <a:endParaRPr lang="en-US" dirty="0"/>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CAE0-4CD5-9DEB-76F420A469EA}"/>
                </c:ext>
              </c:extLst>
            </c:dLbl>
            <c:dLbl>
              <c:idx val="7"/>
              <c:layout>
                <c:manualLayout>
                  <c:x val="0"/>
                  <c:y val="6.4178221503964558E-2"/>
                </c:manualLayout>
              </c:layout>
              <c:tx>
                <c:rich>
                  <a:bodyPr/>
                  <a:lstStyle/>
                  <a:p>
                    <a:r>
                      <a:rPr lang="en-US" sz="1050" b="1" i="0" baseline="0" dirty="0">
                        <a:solidFill>
                          <a:srgbClr val="000000"/>
                        </a:solidFill>
                        <a:latin typeface="Calibri" panose="020F0502020204030204" pitchFamily="34" charset="0"/>
                      </a:rPr>
                      <a:t>Auxiliary Enterprises
 $14,420,130 
2%</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E0-4CD5-9DEB-76F420A469EA}"/>
                </c:ext>
              </c:extLst>
            </c:dLbl>
            <c:dLbl>
              <c:idx val="8"/>
              <c:layout>
                <c:manualLayout>
                  <c:x val="3.8506997331137362E-2"/>
                  <c:y val="0.13673180362248807"/>
                </c:manualLayout>
              </c:layout>
              <c:tx>
                <c:rich>
                  <a:bodyPr/>
                  <a:lstStyle/>
                  <a:p>
                    <a:r>
                      <a:rPr lang="en-US" sz="1050" dirty="0"/>
                      <a:t>Student Services
 $9,316,237 
1.2%</a:t>
                    </a:r>
                    <a:endParaRPr lang="en-US" dirty="0"/>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CAE0-4CD5-9DEB-76F420A469EA}"/>
                </c:ext>
              </c:extLst>
            </c:dLbl>
            <c:dLbl>
              <c:idx val="9"/>
              <c:layout>
                <c:manualLayout>
                  <c:x val="6.5001507639530803E-2"/>
                  <c:y val="0.25248645835670069"/>
                </c:manualLayout>
              </c:layout>
              <c:tx>
                <c:rich>
                  <a:bodyPr/>
                  <a:lstStyle/>
                  <a:p>
                    <a:r>
                      <a:rPr lang="en-US" sz="1050" b="1" i="0" baseline="0" dirty="0">
                        <a:solidFill>
                          <a:srgbClr val="000000"/>
                        </a:solidFill>
                        <a:latin typeface="Calibri" panose="020F0502020204030204" pitchFamily="34" charset="0"/>
                      </a:rPr>
                      <a:t>Other
 $3,461,222 
0.5%</a:t>
                    </a:r>
                    <a:endParaRPr lang="en-US" dirty="0"/>
                  </a:p>
                </c:rich>
              </c:tx>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AE0-4CD5-9DEB-76F420A469EA}"/>
                </c:ext>
              </c:extLst>
            </c:dLbl>
            <c:dLbl>
              <c:idx val="10"/>
              <c:layout>
                <c:manualLayout>
                  <c:x val="5.5742148610734002E-3"/>
                  <c:y val="0.28842785699084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AE0-4CD5-9DEB-76F420A469EA}"/>
                </c:ext>
              </c:extLst>
            </c:dLbl>
            <c:spPr>
              <a:noFill/>
              <a:ln>
                <a:noFill/>
              </a:ln>
              <a:effectLst/>
            </c:spPr>
            <c:txPr>
              <a:bodyPr/>
              <a:lstStyle/>
              <a:p>
                <a:pPr>
                  <a:defRPr sz="1050" b="1" i="0" baseline="0">
                    <a:solidFill>
                      <a:srgbClr val="000000"/>
                    </a:solidFill>
                    <a:latin typeface="Calibri" panose="020F0502020204030204" pitchFamily="34" charset="0"/>
                  </a:defRPr>
                </a:pPr>
                <a:endParaRPr lang="en-US"/>
              </a:p>
            </c:tx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Sheet1!$A$2:$A$11</c:f>
              <c:strCache>
                <c:ptCount val="10"/>
                <c:pt idx="0">
                  <c:v>Research</c:v>
                </c:pt>
                <c:pt idx="1">
                  <c:v>Instruction</c:v>
                </c:pt>
                <c:pt idx="2">
                  <c:v>Academic and Institutional Support</c:v>
                </c:pt>
                <c:pt idx="3">
                  <c:v>Public Service</c:v>
                </c:pt>
                <c:pt idx="4">
                  <c:v>O&amp;M of Plant</c:v>
                </c:pt>
                <c:pt idx="5">
                  <c:v>Debt Service and Transfers to Capital Projects</c:v>
                </c:pt>
                <c:pt idx="6">
                  <c:v>MUHA Transfers</c:v>
                </c:pt>
                <c:pt idx="7">
                  <c:v>Auxiliary Enterprises</c:v>
                </c:pt>
                <c:pt idx="8">
                  <c:v>Student Services</c:v>
                </c:pt>
                <c:pt idx="9">
                  <c:v>Other</c:v>
                </c:pt>
              </c:strCache>
            </c:strRef>
          </c:cat>
          <c:val>
            <c:numRef>
              <c:f>Sheet1!$B$2:$B$11</c:f>
              <c:numCache>
                <c:formatCode>_("$"* #,##0_);_("$"* \(#,##0\);_("$"* "-"??_);_(@_)</c:formatCode>
                <c:ptCount val="10"/>
                <c:pt idx="0">
                  <c:v>217463674</c:v>
                </c:pt>
                <c:pt idx="1">
                  <c:v>189752152</c:v>
                </c:pt>
                <c:pt idx="2">
                  <c:v>165858494</c:v>
                </c:pt>
                <c:pt idx="3">
                  <c:v>86397134</c:v>
                </c:pt>
                <c:pt idx="4">
                  <c:v>79788185</c:v>
                </c:pt>
                <c:pt idx="5">
                  <c:v>-2306018</c:v>
                </c:pt>
                <c:pt idx="6">
                  <c:v>8000000</c:v>
                </c:pt>
                <c:pt idx="7">
                  <c:v>14420130</c:v>
                </c:pt>
                <c:pt idx="8">
                  <c:v>9316237</c:v>
                </c:pt>
                <c:pt idx="9">
                  <c:v>3461222</c:v>
                </c:pt>
              </c:numCache>
            </c:numRef>
          </c:val>
          <c:extLst>
            <c:ext xmlns:c16="http://schemas.microsoft.com/office/drawing/2014/chart" uri="{C3380CC4-5D6E-409C-BE32-E72D297353CC}">
              <c16:uniqueId val="{0000000B-CAE0-4CD5-9DEB-76F420A469EA}"/>
            </c:ext>
          </c:extLst>
        </c:ser>
        <c:ser>
          <c:idx val="1"/>
          <c:order val="1"/>
          <c:tx>
            <c:strRef>
              <c:f>Sheet1!$C$1</c:f>
              <c:strCache>
                <c:ptCount val="1"/>
                <c:pt idx="0">
                  <c:v>Column2</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Sheet1!$A$2:$A$11</c:f>
              <c:strCache>
                <c:ptCount val="10"/>
                <c:pt idx="0">
                  <c:v>Research</c:v>
                </c:pt>
                <c:pt idx="1">
                  <c:v>Instruction</c:v>
                </c:pt>
                <c:pt idx="2">
                  <c:v>Academic and Institutional Support</c:v>
                </c:pt>
                <c:pt idx="3">
                  <c:v>Public Service</c:v>
                </c:pt>
                <c:pt idx="4">
                  <c:v>O&amp;M of Plant</c:v>
                </c:pt>
                <c:pt idx="5">
                  <c:v>Debt Service and Transfers to Capital Projects</c:v>
                </c:pt>
                <c:pt idx="6">
                  <c:v>MUHA Transfers</c:v>
                </c:pt>
                <c:pt idx="7">
                  <c:v>Auxiliary Enterprises</c:v>
                </c:pt>
                <c:pt idx="8">
                  <c:v>Student Services</c:v>
                </c:pt>
                <c:pt idx="9">
                  <c:v>Other</c:v>
                </c:pt>
              </c:strCache>
            </c:strRef>
          </c:cat>
          <c:val>
            <c:numRef>
              <c:f>Sheet1!$C$2:$C$11</c:f>
              <c:numCache>
                <c:formatCode>0.00%</c:formatCode>
                <c:ptCount val="10"/>
                <c:pt idx="0">
                  <c:v>0.28163353392918983</c:v>
                </c:pt>
                <c:pt idx="1">
                  <c:v>0.24574480949139482</c:v>
                </c:pt>
                <c:pt idx="2">
                  <c:v>0.21480053628356033</c:v>
                </c:pt>
                <c:pt idx="3">
                  <c:v>0.1118914700658178</c:v>
                </c:pt>
                <c:pt idx="4">
                  <c:v>0.10333233175921591</c:v>
                </c:pt>
                <c:pt idx="5">
                  <c:v>-2.9864849917155475E-3</c:v>
                </c:pt>
                <c:pt idx="6">
                  <c:v>1.0360664979078385E-2</c:v>
                </c:pt>
                <c:pt idx="7">
                  <c:v>1.8675266985594699E-2</c:v>
                </c:pt>
                <c:pt idx="8">
                  <c:v>1.2065301302836786E-2</c:v>
                </c:pt>
                <c:pt idx="9">
                  <c:v>4.4825701950269563E-3</c:v>
                </c:pt>
              </c:numCache>
            </c:numRef>
          </c:val>
          <c:extLst>
            <c:ext xmlns:c16="http://schemas.microsoft.com/office/drawing/2014/chart" uri="{C3380CC4-5D6E-409C-BE32-E72D297353CC}">
              <c16:uniqueId val="{0000000C-CAE0-4CD5-9DEB-76F420A469EA}"/>
            </c:ext>
          </c:extLst>
        </c:ser>
        <c:dLbls>
          <c:showLegendKey val="0"/>
          <c:showVal val="1"/>
          <c:showCatName val="1"/>
          <c:showSerName val="0"/>
          <c:showPercent val="0"/>
          <c:showBubbleSize val="0"/>
          <c:showLeaderLines val="1"/>
        </c:dLbls>
        <c:firstSliceAng val="9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93970545348501"/>
          <c:y val="0.14967038183630552"/>
          <c:w val="0.44625303781471759"/>
          <c:h val="0.81313725550976235"/>
        </c:manualLayout>
      </c:layout>
      <c:pieChart>
        <c:varyColors val="1"/>
        <c:ser>
          <c:idx val="0"/>
          <c:order val="0"/>
          <c:tx>
            <c:strRef>
              <c:f>Sheet1!$B$1</c:f>
              <c:strCache>
                <c:ptCount val="1"/>
                <c:pt idx="0">
                  <c:v>Column2</c:v>
                </c:pt>
              </c:strCache>
            </c:strRef>
          </c:tx>
          <c:dPt>
            <c:idx val="3"/>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1-5A51-4DBC-94B3-8A5B8C3A5A12}"/>
              </c:ext>
            </c:extLst>
          </c:dPt>
          <c:dLbls>
            <c:dLbl>
              <c:idx val="0"/>
              <c:layout>
                <c:manualLayout>
                  <c:x val="2.8081559249538254E-2"/>
                  <c:y val="6.5179683635643842E-3"/>
                </c:manualLayout>
              </c:layout>
              <c:tx>
                <c:rich>
                  <a:bodyPr/>
                  <a:lstStyle/>
                  <a:p>
                    <a:r>
                      <a:rPr lang="en-US" dirty="0"/>
                      <a:t>$93,932,112  11%</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641-45DD-88E8-D7C870737422}"/>
                </c:ext>
              </c:extLst>
            </c:dLbl>
            <c:dLbl>
              <c:idx val="1"/>
              <c:layout>
                <c:manualLayout>
                  <c:x val="-0.15024727811801303"/>
                  <c:y val="0.15170849240042705"/>
                </c:manualLayout>
              </c:layout>
              <c:tx>
                <c:rich>
                  <a:bodyPr/>
                  <a:lstStyle/>
                  <a:p>
                    <a:r>
                      <a:rPr lang="en-US" dirty="0"/>
                      <a:t> $93,000,000</a:t>
                    </a:r>
                  </a:p>
                  <a:p>
                    <a:r>
                      <a:rPr lang="en-US" dirty="0"/>
                      <a:t>11%</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641-45DD-88E8-D7C870737422}"/>
                </c:ext>
              </c:extLst>
            </c:dLbl>
            <c:dLbl>
              <c:idx val="2"/>
              <c:layout>
                <c:manualLayout>
                  <c:x val="-0.16222860163312919"/>
                  <c:y val="-9.8199953148919564E-2"/>
                </c:manualLayout>
              </c:layout>
              <c:tx>
                <c:rich>
                  <a:bodyPr/>
                  <a:lstStyle/>
                  <a:p>
                    <a:r>
                      <a:rPr lang="en-US" dirty="0"/>
                      <a:t>$167,455,169  20%</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641-45DD-88E8-D7C870737422}"/>
                </c:ext>
              </c:extLst>
            </c:dLbl>
            <c:dLbl>
              <c:idx val="3"/>
              <c:layout>
                <c:manualLayout>
                  <c:x val="0.19402012248468942"/>
                  <c:y val="-0.12764661000549549"/>
                </c:manualLayout>
              </c:layout>
              <c:tx>
                <c:rich>
                  <a:bodyPr/>
                  <a:lstStyle/>
                  <a:p>
                    <a:r>
                      <a:rPr lang="en-US" dirty="0"/>
                      <a:t> $485,088,863  58%</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51-4DBC-94B3-8A5B8C3A5A12}"/>
                </c:ext>
              </c:extLst>
            </c:dLbl>
            <c:spPr>
              <a:noFill/>
              <a:ln>
                <a:noFill/>
              </a:ln>
              <a:effectLst/>
            </c:spPr>
            <c:txPr>
              <a:bodyPr/>
              <a:lstStyle/>
              <a:p>
                <a:pPr>
                  <a:defRPr>
                    <a:solidFill>
                      <a:srgbClr val="000000"/>
                    </a:solidFill>
                    <a:latin typeface="Calibri" panose="020F0502020204030204" pitchFamily="34"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Sheet1!$A$2:$A$5</c:f>
              <c:strCache>
                <c:ptCount val="4"/>
                <c:pt idx="0">
                  <c:v>Recurring Apps.</c:v>
                </c:pt>
                <c:pt idx="1">
                  <c:v>Non-recurring Apps.</c:v>
                </c:pt>
                <c:pt idx="2">
                  <c:v>Federal Funds</c:v>
                </c:pt>
                <c:pt idx="3">
                  <c:v>Other Funds         (see slide 24)</c:v>
                </c:pt>
              </c:strCache>
            </c:strRef>
          </c:cat>
          <c:val>
            <c:numRef>
              <c:f>Sheet1!$B$2:$B$5</c:f>
              <c:numCache>
                <c:formatCode>_("$"* #,##0_);_("$"* \(#,##0\);_("$"* "-"??_);_(@_)</c:formatCode>
                <c:ptCount val="4"/>
                <c:pt idx="0">
                  <c:v>93932112</c:v>
                </c:pt>
                <c:pt idx="1">
                  <c:v>93000000</c:v>
                </c:pt>
                <c:pt idx="2">
                  <c:v>167455169</c:v>
                </c:pt>
                <c:pt idx="3">
                  <c:v>485088863</c:v>
                </c:pt>
              </c:numCache>
            </c:numRef>
          </c:val>
          <c:extLst>
            <c:ext xmlns:c16="http://schemas.microsoft.com/office/drawing/2014/chart" uri="{C3380CC4-5D6E-409C-BE32-E72D297353CC}">
              <c16:uniqueId val="{00000005-5A51-4DBC-94B3-8A5B8C3A5A12}"/>
            </c:ext>
          </c:extLst>
        </c:ser>
        <c:ser>
          <c:idx val="1"/>
          <c:order val="1"/>
          <c:tx>
            <c:strRef>
              <c:f>Sheet1!$C$1</c:f>
              <c:strCache>
                <c:ptCount val="1"/>
                <c:pt idx="0">
                  <c:v>Column1</c:v>
                </c:pt>
              </c:strCache>
            </c:strRef>
          </c:tx>
          <c:cat>
            <c:strRef>
              <c:f>Sheet1!$A$2:$A$5</c:f>
              <c:strCache>
                <c:ptCount val="4"/>
                <c:pt idx="0">
                  <c:v>Recurring Apps.</c:v>
                </c:pt>
                <c:pt idx="1">
                  <c:v>Non-recurring Apps.</c:v>
                </c:pt>
                <c:pt idx="2">
                  <c:v>Federal Funds</c:v>
                </c:pt>
                <c:pt idx="3">
                  <c:v>Other Funds         (see slide 24)</c:v>
                </c:pt>
              </c:strCache>
            </c:strRef>
          </c:cat>
          <c:val>
            <c:numRef>
              <c:f>Sheet1!$C$2:$C$5</c:f>
              <c:numCache>
                <c:formatCode>0.00%</c:formatCode>
                <c:ptCount val="4"/>
                <c:pt idx="0">
                  <c:v>0.11189372404607605</c:v>
                </c:pt>
                <c:pt idx="1">
                  <c:v>0.11078337444690983</c:v>
                </c:pt>
                <c:pt idx="2">
                  <c:v>0.19947579236986632</c:v>
                </c:pt>
                <c:pt idx="3">
                  <c:v>0.57784710913714776</c:v>
                </c:pt>
              </c:numCache>
            </c:numRef>
          </c:val>
          <c:extLst>
            <c:ext xmlns:c16="http://schemas.microsoft.com/office/drawing/2014/chart" uri="{C3380CC4-5D6E-409C-BE32-E72D297353CC}">
              <c16:uniqueId val="{00000005-B641-45DD-88E8-D7C87073742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9568800427724309"/>
          <c:y val="0.18304225586623796"/>
          <c:w val="0.30431199572275686"/>
          <c:h val="0.55190484182446431"/>
        </c:manualLayout>
      </c:layout>
      <c:overlay val="0"/>
      <c:txPr>
        <a:bodyPr/>
        <a:lstStyle/>
        <a:p>
          <a:pPr rtl="0">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6359482842422"/>
          <c:y val="0.12717477799983085"/>
          <c:w val="0.44625303781471759"/>
          <c:h val="0.81313725550976235"/>
        </c:manualLayout>
      </c:layout>
      <c:pieChart>
        <c:varyColors val="1"/>
        <c:ser>
          <c:idx val="0"/>
          <c:order val="0"/>
          <c:tx>
            <c:strRef>
              <c:f>Sheet1!$B$1</c:f>
              <c:strCache>
                <c:ptCount val="1"/>
                <c:pt idx="0">
                  <c:v>Column1</c:v>
                </c:pt>
              </c:strCache>
            </c:strRef>
          </c:tx>
          <c:dPt>
            <c:idx val="0"/>
            <c:bubble3D val="0"/>
            <c:spPr>
              <a:solidFill>
                <a:schemeClr val="accent3"/>
              </a:solidFill>
              <a:ln w="25400" cap="flat" cmpd="sng" algn="ctr">
                <a:solidFill>
                  <a:schemeClr val="accent3">
                    <a:shade val="50000"/>
                  </a:schemeClr>
                </a:solidFill>
                <a:prstDash val="solid"/>
              </a:ln>
              <a:effectLst/>
            </c:spPr>
            <c:extLst>
              <c:ext xmlns:c16="http://schemas.microsoft.com/office/drawing/2014/chart" uri="{C3380CC4-5D6E-409C-BE32-E72D297353CC}">
                <c16:uniqueId val="{00000001-EE86-43AA-BECB-929727B4E1AF}"/>
              </c:ext>
            </c:extLst>
          </c:dPt>
          <c:dPt>
            <c:idx val="2"/>
            <c:bubble3D val="0"/>
            <c:spPr>
              <a:solidFill>
                <a:schemeClr val="dk1"/>
              </a:solidFill>
              <a:ln w="25400" cap="flat" cmpd="sng" algn="ctr">
                <a:solidFill>
                  <a:schemeClr val="dk1">
                    <a:shade val="50000"/>
                  </a:schemeClr>
                </a:solidFill>
                <a:prstDash val="solid"/>
              </a:ln>
              <a:effectLst/>
            </c:spPr>
            <c:extLst>
              <c:ext xmlns:c16="http://schemas.microsoft.com/office/drawing/2014/chart" uri="{C3380CC4-5D6E-409C-BE32-E72D297353CC}">
                <c16:uniqueId val="{00000003-EE86-43AA-BECB-929727B4E1AF}"/>
              </c:ext>
            </c:extLst>
          </c:dPt>
          <c:dPt>
            <c:idx val="5"/>
            <c:bubble3D val="0"/>
            <c:spPr>
              <a:solidFill>
                <a:srgbClr val="FFFF00"/>
              </a:solidFill>
            </c:spPr>
            <c:extLst>
              <c:ext xmlns:c16="http://schemas.microsoft.com/office/drawing/2014/chart" uri="{C3380CC4-5D6E-409C-BE32-E72D297353CC}">
                <c16:uniqueId val="{00000005-EE86-43AA-BECB-929727B4E1AF}"/>
              </c:ext>
            </c:extLst>
          </c:dPt>
          <c:dPt>
            <c:idx val="6"/>
            <c:bubble3D val="0"/>
            <c:spPr>
              <a:solidFill>
                <a:schemeClr val="accent6">
                  <a:lumMod val="60000"/>
                  <a:lumOff val="40000"/>
                </a:schemeClr>
              </a:solidFill>
            </c:spPr>
            <c:extLst>
              <c:ext xmlns:c16="http://schemas.microsoft.com/office/drawing/2014/chart" uri="{C3380CC4-5D6E-409C-BE32-E72D297353CC}">
                <c16:uniqueId val="{00000007-EE86-43AA-BECB-929727B4E1AF}"/>
              </c:ext>
            </c:extLst>
          </c:dPt>
          <c:dLbls>
            <c:dLbl>
              <c:idx val="0"/>
              <c:layout>
                <c:manualLayout>
                  <c:x val="-0.1536109895985224"/>
                  <c:y val="-0.22755103079156627"/>
                </c:manualLayout>
              </c:layout>
              <c:tx>
                <c:rich>
                  <a:bodyPr/>
                  <a:lstStyle/>
                  <a:p>
                    <a:r>
                      <a:rPr lang="en-US" dirty="0"/>
                      <a:t> $475,189,024</a:t>
                    </a:r>
                  </a:p>
                  <a:p>
                    <a:r>
                      <a:rPr lang="en-US" dirty="0"/>
                      <a:t>  57%</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E86-43AA-BECB-929727B4E1AF}"/>
                </c:ext>
              </c:extLst>
            </c:dLbl>
            <c:dLbl>
              <c:idx val="1"/>
              <c:layout>
                <c:manualLayout>
                  <c:x val="-5.4221711869349667E-2"/>
                  <c:y val="0.18922734398573571"/>
                </c:manualLayout>
              </c:layout>
              <c:tx>
                <c:rich>
                  <a:bodyPr/>
                  <a:lstStyle/>
                  <a:p>
                    <a:r>
                      <a:rPr lang="en-US" dirty="0"/>
                      <a:t> $12,910,458</a:t>
                    </a:r>
                  </a:p>
                  <a:p>
                    <a:r>
                      <a:rPr lang="en-US" dirty="0"/>
                      <a:t>  1.5%</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6EF8-48EC-B7FE-9DE45316DDF3}"/>
                </c:ext>
              </c:extLst>
            </c:dLbl>
            <c:dLbl>
              <c:idx val="2"/>
              <c:layout>
                <c:manualLayout>
                  <c:x val="-7.6037839020122483E-2"/>
                  <c:y val="7.4652514226819624E-3"/>
                </c:manualLayout>
              </c:layout>
              <c:tx>
                <c:rich>
                  <a:bodyPr/>
                  <a:lstStyle/>
                  <a:p>
                    <a:r>
                      <a:rPr lang="en-US" dirty="0"/>
                      <a:t> $3,350,133 </a:t>
                    </a:r>
                  </a:p>
                  <a:p>
                    <a:r>
                      <a:rPr lang="en-US" dirty="0"/>
                      <a:t> 0.4%</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E86-43AA-BECB-929727B4E1AF}"/>
                </c:ext>
              </c:extLst>
            </c:dLbl>
            <c:dLbl>
              <c:idx val="3"/>
              <c:layout>
                <c:manualLayout>
                  <c:x val="-3.9781824146981629E-2"/>
                  <c:y val="-9.4925900921153217E-2"/>
                </c:manualLayout>
              </c:layout>
              <c:tx>
                <c:rich>
                  <a:bodyPr/>
                  <a:lstStyle/>
                  <a:p>
                    <a:r>
                      <a:rPr lang="en-US" dirty="0"/>
                      <a:t>$17,000,000</a:t>
                    </a:r>
                  </a:p>
                  <a:p>
                    <a:r>
                      <a:rPr lang="en-US" dirty="0"/>
                      <a:t>  2%</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EE86-43AA-BECB-929727B4E1AF}"/>
                </c:ext>
              </c:extLst>
            </c:dLbl>
            <c:dLbl>
              <c:idx val="4"/>
              <c:layout>
                <c:manualLayout>
                  <c:x val="0.16967592592592595"/>
                  <c:y val="0.11709259731896381"/>
                </c:manualLayout>
              </c:layout>
              <c:tx>
                <c:rich>
                  <a:bodyPr/>
                  <a:lstStyle/>
                  <a:p>
                    <a:r>
                      <a:rPr lang="en-US" dirty="0"/>
                      <a:t> $172,116,987  20.6%</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EF8-48EC-B7FE-9DE45316DDF3}"/>
                </c:ext>
              </c:extLst>
            </c:dLbl>
            <c:dLbl>
              <c:idx val="5"/>
              <c:layout>
                <c:manualLayout>
                  <c:x val="-0.13859847380188586"/>
                  <c:y val="8.0465558563742781E-2"/>
                </c:manualLayout>
              </c:layout>
              <c:tx>
                <c:rich>
                  <a:bodyPr/>
                  <a:lstStyle/>
                  <a:p>
                    <a:r>
                      <a:rPr lang="en-US" dirty="0"/>
                      <a:t> $62,380,737</a:t>
                    </a:r>
                  </a:p>
                  <a:p>
                    <a:r>
                      <a:rPr lang="en-US" dirty="0"/>
                      <a:t>  7.5%</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E86-43AA-BECB-929727B4E1AF}"/>
                </c:ext>
              </c:extLst>
            </c:dLbl>
            <c:dLbl>
              <c:idx val="6"/>
              <c:layout>
                <c:manualLayout>
                  <c:x val="-8.8615607076893171E-2"/>
                  <c:y val="-6.7363780655180269E-2"/>
                </c:manualLayout>
              </c:layout>
              <c:tx>
                <c:rich>
                  <a:bodyPr/>
                  <a:lstStyle/>
                  <a:p>
                    <a:r>
                      <a:rPr lang="en-US" dirty="0"/>
                      <a:t>$93,000,000  </a:t>
                    </a:r>
                  </a:p>
                  <a:p>
                    <a:r>
                      <a:rPr lang="en-US" dirty="0"/>
                      <a:t>11%</a:t>
                    </a:r>
                  </a:p>
                </c:rich>
              </c:tx>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E86-43AA-BECB-929727B4E1AF}"/>
                </c:ext>
              </c:extLst>
            </c:dLbl>
            <c:spPr>
              <a:noFill/>
              <a:ln>
                <a:noFill/>
              </a:ln>
              <a:effectLst/>
            </c:spPr>
            <c:txPr>
              <a:bodyPr/>
              <a:lstStyle/>
              <a:p>
                <a:pPr>
                  <a:defRPr sz="1600">
                    <a:solidFill>
                      <a:srgbClr val="000000"/>
                    </a:solidFill>
                    <a:latin typeface="Calibri" panose="020F0502020204030204" pitchFamily="34"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Sheet1!$A$2:$A$8</c:f>
              <c:strCache>
                <c:ptCount val="7"/>
                <c:pt idx="0">
                  <c:v>E &amp; G Unrestricted</c:v>
                </c:pt>
                <c:pt idx="1">
                  <c:v>Auxiliary</c:v>
                </c:pt>
                <c:pt idx="2">
                  <c:v>Scholarships</c:v>
                </c:pt>
                <c:pt idx="3">
                  <c:v>Hospital Pass-through</c:v>
                </c:pt>
                <c:pt idx="4">
                  <c:v>E &amp; G Restricted</c:v>
                </c:pt>
                <c:pt idx="5">
                  <c:v>Employer Contribution</c:v>
                </c:pt>
                <c:pt idx="6">
                  <c:v>Non-recurring Request</c:v>
                </c:pt>
              </c:strCache>
            </c:strRef>
          </c:cat>
          <c:val>
            <c:numRef>
              <c:f>Sheet1!$B$2:$B$8</c:f>
              <c:numCache>
                <c:formatCode>_("$"* #,##0_);_("$"* \(#,##0\);_("$"* "-"??_);_(@_)</c:formatCode>
                <c:ptCount val="7"/>
                <c:pt idx="0">
                  <c:v>475189024</c:v>
                </c:pt>
                <c:pt idx="1">
                  <c:v>12910458</c:v>
                </c:pt>
                <c:pt idx="2">
                  <c:v>3350133</c:v>
                </c:pt>
                <c:pt idx="3">
                  <c:v>17000000</c:v>
                </c:pt>
                <c:pt idx="4">
                  <c:v>172116987</c:v>
                </c:pt>
                <c:pt idx="5">
                  <c:v>62380737</c:v>
                </c:pt>
                <c:pt idx="6">
                  <c:v>93000000</c:v>
                </c:pt>
              </c:numCache>
            </c:numRef>
          </c:val>
          <c:extLst>
            <c:ext xmlns:c16="http://schemas.microsoft.com/office/drawing/2014/chart" uri="{C3380CC4-5D6E-409C-BE32-E72D297353CC}">
              <c16:uniqueId val="{0000000A-EE86-43AA-BECB-929727B4E1AF}"/>
            </c:ext>
          </c:extLst>
        </c:ser>
        <c:ser>
          <c:idx val="1"/>
          <c:order val="1"/>
          <c:tx>
            <c:strRef>
              <c:f>Sheet1!$C$1</c:f>
              <c:strCache>
                <c:ptCount val="1"/>
                <c:pt idx="0">
                  <c:v>Column2</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E &amp; G Unrestricted</c:v>
                </c:pt>
                <c:pt idx="1">
                  <c:v>Auxiliary</c:v>
                </c:pt>
                <c:pt idx="2">
                  <c:v>Scholarships</c:v>
                </c:pt>
                <c:pt idx="3">
                  <c:v>Hospital Pass-through</c:v>
                </c:pt>
                <c:pt idx="4">
                  <c:v>E &amp; G Restricted</c:v>
                </c:pt>
                <c:pt idx="5">
                  <c:v>Employer Contribution</c:v>
                </c:pt>
                <c:pt idx="6">
                  <c:v>Non-recurring Request</c:v>
                </c:pt>
              </c:strCache>
            </c:strRef>
          </c:cat>
          <c:val>
            <c:numRef>
              <c:f>Sheet1!$C$2:$C$8</c:f>
              <c:numCache>
                <c:formatCode>0.00%</c:formatCode>
                <c:ptCount val="7"/>
                <c:pt idx="0">
                  <c:v>0.56844373064031006</c:v>
                </c:pt>
                <c:pt idx="1">
                  <c:v>1.5444104428209681E-2</c:v>
                </c:pt>
                <c:pt idx="2">
                  <c:v>4.0075885689253923E-3</c:v>
                </c:pt>
                <c:pt idx="3">
                  <c:v>2.0336209240567962E-2</c:v>
                </c:pt>
                <c:pt idx="4">
                  <c:v>0.20589453302871272</c:v>
                </c:pt>
                <c:pt idx="5">
                  <c:v>7.4622807071343528E-2</c:v>
                </c:pt>
                <c:pt idx="6">
                  <c:v>0.11125102702193063</c:v>
                </c:pt>
              </c:numCache>
            </c:numRef>
          </c:val>
          <c:extLst>
            <c:ext xmlns:c16="http://schemas.microsoft.com/office/drawing/2014/chart" uri="{C3380CC4-5D6E-409C-BE32-E72D297353CC}">
              <c16:uniqueId val="{0000000B-EE86-43AA-BECB-929727B4E1AF}"/>
            </c:ext>
          </c:extLst>
        </c:ser>
        <c:dLbls>
          <c:showLegendKey val="0"/>
          <c:showVal val="1"/>
          <c:showCatName val="0"/>
          <c:showSerName val="0"/>
          <c:showPercent val="0"/>
          <c:showBubbleSize val="0"/>
          <c:showLeaderLines val="1"/>
        </c:dLbls>
        <c:firstSliceAng val="40"/>
      </c:pieChart>
    </c:plotArea>
    <c:legend>
      <c:legendPos val="r"/>
      <c:layout>
        <c:manualLayout>
          <c:xMode val="edge"/>
          <c:yMode val="edge"/>
          <c:x val="0.67873578302712156"/>
          <c:y val="5.8535396086329267E-3"/>
          <c:w val="0.31200495771361914"/>
          <c:h val="0.98829271311467415"/>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4353066977739"/>
          <c:y val="7.9371619847322161E-2"/>
          <c:w val="0.44625303781471759"/>
          <c:h val="0.81313725550976235"/>
        </c:manualLayout>
      </c:layout>
      <c:pieChart>
        <c:varyColors val="1"/>
        <c:ser>
          <c:idx val="0"/>
          <c:order val="0"/>
          <c:tx>
            <c:strRef>
              <c:f>Sheet1!$B$1</c:f>
              <c:strCache>
                <c:ptCount val="1"/>
                <c:pt idx="0">
                  <c:v>Column2</c:v>
                </c:pt>
              </c:strCache>
            </c:strRef>
          </c:tx>
          <c:dLbls>
            <c:dLbl>
              <c:idx val="0"/>
              <c:layout>
                <c:manualLayout>
                  <c:x val="6.3080830174006022E-2"/>
                  <c:y val="5.6239009591186684E-3"/>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89E7-47FE-9018-1E3295F86655}"/>
                </c:ext>
              </c:extLst>
            </c:dLbl>
            <c:dLbl>
              <c:idx val="1"/>
              <c:layout>
                <c:manualLayout>
                  <c:x val="-0.14736013901040149"/>
                  <c:y val="0.17140565197618124"/>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9E7-47FE-9018-1E3295F86655}"/>
                </c:ext>
              </c:extLst>
            </c:dLbl>
            <c:dLbl>
              <c:idx val="2"/>
              <c:layout>
                <c:manualLayout>
                  <c:x val="-0.1626469087197433"/>
                  <c:y val="-0.15331351830801176"/>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89E7-47FE-9018-1E3295F86655}"/>
                </c:ext>
              </c:extLst>
            </c:dLbl>
            <c:dLbl>
              <c:idx val="3"/>
              <c:layout>
                <c:manualLayout>
                  <c:x val="-0.20179862933799941"/>
                  <c:y val="-1.6169822324583077E-3"/>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9E7-47FE-9018-1E3295F86655}"/>
                </c:ext>
              </c:extLst>
            </c:dLbl>
            <c:dLbl>
              <c:idx val="4"/>
              <c:layout>
                <c:manualLayout>
                  <c:x val="0.1761019976669583"/>
                  <c:y val="-9.0272466930798115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89E7-47FE-9018-1E3295F86655}"/>
                </c:ext>
              </c:extLst>
            </c:dLbl>
            <c:dLbl>
              <c:idx val="5"/>
              <c:layout>
                <c:manualLayout>
                  <c:x val="0.1209251968503937"/>
                  <c:y val="0.19441936322385031"/>
                </c:manualLayout>
              </c:layout>
              <c:spPr/>
              <c:txPr>
                <a:bodyPr/>
                <a:lstStyle/>
                <a:p>
                  <a:pPr>
                    <a:defRPr sz="1800">
                      <a:solidFill>
                        <a:schemeClr val="bg1"/>
                      </a:solidFill>
                      <a:latin typeface="Calibri" panose="020F050202020403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9E7-47FE-9018-1E3295F86655}"/>
                </c:ext>
              </c:extLst>
            </c:dLbl>
            <c:dLbl>
              <c:idx val="6"/>
              <c:layout>
                <c:manualLayout>
                  <c:x val="-9.1458819383688147E-2"/>
                  <c:y val="7.7328638187881688E-3"/>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89E7-47FE-9018-1E3295F86655}"/>
                </c:ext>
              </c:extLst>
            </c:dLbl>
            <c:spPr>
              <a:noFill/>
              <a:ln>
                <a:noFill/>
              </a:ln>
              <a:effectLst/>
            </c:spPr>
            <c:txPr>
              <a:bodyPr/>
              <a:lstStyle/>
              <a:p>
                <a:pPr>
                  <a:defRPr sz="1800">
                    <a:solidFill>
                      <a:srgbClr val="000000"/>
                    </a:solidFill>
                    <a:latin typeface="Calibri" panose="020F0502020204030204" pitchFamily="34"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Sheet1!$A$2:$A$8</c:f>
              <c:strCache>
                <c:ptCount val="7"/>
                <c:pt idx="0">
                  <c:v>Parking Fees</c:v>
                </c:pt>
                <c:pt idx="1">
                  <c:v>Fee-Staff Practice</c:v>
                </c:pt>
                <c:pt idx="2">
                  <c:v>Tuition and Student Fees</c:v>
                </c:pt>
                <c:pt idx="3">
                  <c:v>Private Grants &amp; Contracts</c:v>
                </c:pt>
                <c:pt idx="4">
                  <c:v>Sales and Services </c:v>
                </c:pt>
                <c:pt idx="5">
                  <c:v>Sales and Svcs - Educational and Other Activities</c:v>
                </c:pt>
                <c:pt idx="6">
                  <c:v>Other </c:v>
                </c:pt>
              </c:strCache>
            </c:strRef>
          </c:cat>
          <c:val>
            <c:numRef>
              <c:f>Sheet1!$B$2:$B$8</c:f>
              <c:numCache>
                <c:formatCode>_("$"* #,##0_);_("$"* \(#,##0\);_("$"* "-"??_);_(@_)</c:formatCode>
                <c:ptCount val="7"/>
                <c:pt idx="0">
                  <c:v>11851662</c:v>
                </c:pt>
                <c:pt idx="1">
                  <c:v>80366500</c:v>
                </c:pt>
                <c:pt idx="2">
                  <c:v>98632673</c:v>
                </c:pt>
                <c:pt idx="3">
                  <c:v>62998838</c:v>
                </c:pt>
                <c:pt idx="4">
                  <c:v>128102699</c:v>
                </c:pt>
                <c:pt idx="5">
                  <c:v>62529375</c:v>
                </c:pt>
                <c:pt idx="6">
                  <c:v>40607116</c:v>
                </c:pt>
              </c:numCache>
            </c:numRef>
          </c:val>
          <c:extLst>
            <c:ext xmlns:c16="http://schemas.microsoft.com/office/drawing/2014/chart" uri="{C3380CC4-5D6E-409C-BE32-E72D297353CC}">
              <c16:uniqueId val="{00000005-01C7-4228-8759-167175D4C458}"/>
            </c:ext>
          </c:extLst>
        </c:ser>
        <c:ser>
          <c:idx val="1"/>
          <c:order val="1"/>
          <c:tx>
            <c:strRef>
              <c:f>Sheet1!$C$1</c:f>
              <c:strCache>
                <c:ptCount val="1"/>
                <c:pt idx="0">
                  <c:v>Column1</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Parking Fees</c:v>
                </c:pt>
                <c:pt idx="1">
                  <c:v>Fee-Staff Practice</c:v>
                </c:pt>
                <c:pt idx="2">
                  <c:v>Tuition and Student Fees</c:v>
                </c:pt>
                <c:pt idx="3">
                  <c:v>Private Grants &amp; Contracts</c:v>
                </c:pt>
                <c:pt idx="4">
                  <c:v>Sales and Services </c:v>
                </c:pt>
                <c:pt idx="5">
                  <c:v>Sales and Svcs - Educational and Other Activities</c:v>
                </c:pt>
                <c:pt idx="6">
                  <c:v>Other </c:v>
                </c:pt>
              </c:strCache>
            </c:strRef>
          </c:cat>
          <c:val>
            <c:numRef>
              <c:f>Sheet1!$C$2:$C$8</c:f>
              <c:numCache>
                <c:formatCode>0%</c:formatCode>
                <c:ptCount val="7"/>
                <c:pt idx="0">
                  <c:v>2.4431940009309181E-2</c:v>
                </c:pt>
                <c:pt idx="1">
                  <c:v>0.16567376851939805</c:v>
                </c:pt>
                <c:pt idx="2">
                  <c:v>0.20332908158314078</c:v>
                </c:pt>
                <c:pt idx="3">
                  <c:v>0.12987071607949902</c:v>
                </c:pt>
                <c:pt idx="4">
                  <c:v>0.26408089068002372</c:v>
                </c:pt>
                <c:pt idx="5">
                  <c:v>0.12890292845168866</c:v>
                </c:pt>
                <c:pt idx="6">
                  <c:v>8.3710674676940586E-2</c:v>
                </c:pt>
              </c:numCache>
            </c:numRef>
          </c:val>
          <c:extLst>
            <c:ext xmlns:c16="http://schemas.microsoft.com/office/drawing/2014/chart" uri="{C3380CC4-5D6E-409C-BE32-E72D297353CC}">
              <c16:uniqueId val="{00000006-01C7-4228-8759-167175D4C458}"/>
            </c:ext>
          </c:extLst>
        </c:ser>
        <c:dLbls>
          <c:showLegendKey val="0"/>
          <c:showVal val="1"/>
          <c:showCatName val="0"/>
          <c:showSerName val="0"/>
          <c:showPercent val="0"/>
          <c:showBubbleSize val="0"/>
          <c:showLeaderLines val="1"/>
        </c:dLbls>
        <c:firstSliceAng val="10"/>
      </c:pieChart>
    </c:plotArea>
    <c:legend>
      <c:legendPos val="r"/>
      <c:layout>
        <c:manualLayout>
          <c:xMode val="edge"/>
          <c:yMode val="edge"/>
          <c:x val="0.69307426849421605"/>
          <c:y val="8.1374968503940492E-2"/>
          <c:w val="0.29766647224652476"/>
          <c:h val="0.87099346874683103"/>
        </c:manualLayout>
      </c:layout>
      <c:overlay val="0"/>
      <c:txPr>
        <a:bodyPr/>
        <a:lstStyle/>
        <a:p>
          <a:pPr>
            <a:defRPr sz="1400">
              <a:solidFill>
                <a:srgbClr val="000000"/>
              </a:solidFill>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Applied</c:v>
                </c:pt>
              </c:strCache>
            </c:strRef>
          </c:tx>
          <c:marker>
            <c:symbol val="circle"/>
            <c:size val="10"/>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A2-4A75-B965-9F2FC59EDFD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2-4A75-B965-9F2FC59EDFD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A2-4A75-B965-9F2FC59EDF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Sheet1!$B$2:$B$4</c:f>
              <c:numCache>
                <c:formatCode>#,##0</c:formatCode>
                <c:ptCount val="3"/>
                <c:pt idx="0">
                  <c:v>9546</c:v>
                </c:pt>
                <c:pt idx="1">
                  <c:v>9410</c:v>
                </c:pt>
                <c:pt idx="2">
                  <c:v>9684</c:v>
                </c:pt>
              </c:numCache>
            </c:numRef>
          </c:val>
          <c:smooth val="0"/>
          <c:extLst>
            <c:ext xmlns:c16="http://schemas.microsoft.com/office/drawing/2014/chart" uri="{C3380CC4-5D6E-409C-BE32-E72D297353CC}">
              <c16:uniqueId val="{00000003-55A2-4A75-B965-9F2FC59EDFD9}"/>
            </c:ext>
          </c:extLst>
        </c:ser>
        <c:ser>
          <c:idx val="1"/>
          <c:order val="1"/>
          <c:tx>
            <c:strRef>
              <c:f>Sheet1!$C$1</c:f>
              <c:strCache>
                <c:ptCount val="1"/>
                <c:pt idx="0">
                  <c:v>Admitted</c:v>
                </c:pt>
              </c:strCache>
            </c:strRef>
          </c:tx>
          <c:marker>
            <c:symbol val="square"/>
            <c:size val="10"/>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Sheet1!$C$2:$C$4</c:f>
              <c:numCache>
                <c:formatCode>#,##0</c:formatCode>
                <c:ptCount val="3"/>
                <c:pt idx="0">
                  <c:v>1235</c:v>
                </c:pt>
                <c:pt idx="1">
                  <c:v>1208</c:v>
                </c:pt>
                <c:pt idx="2">
                  <c:v>1193</c:v>
                </c:pt>
              </c:numCache>
            </c:numRef>
          </c:val>
          <c:smooth val="0"/>
          <c:extLst>
            <c:ext xmlns:c16="http://schemas.microsoft.com/office/drawing/2014/chart" uri="{C3380CC4-5D6E-409C-BE32-E72D297353CC}">
              <c16:uniqueId val="{00000004-55A2-4A75-B965-9F2FC59EDFD9}"/>
            </c:ext>
          </c:extLst>
        </c:ser>
        <c:ser>
          <c:idx val="2"/>
          <c:order val="2"/>
          <c:tx>
            <c:strRef>
              <c:f>Sheet1!$D$1</c:f>
              <c:strCache>
                <c:ptCount val="1"/>
                <c:pt idx="0">
                  <c:v>Enrolled</c:v>
                </c:pt>
              </c:strCache>
            </c:strRef>
          </c:tx>
          <c:marker>
            <c:symbol val="diamond"/>
            <c:size val="10"/>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Sheet1!$D$2:$D$4</c:f>
              <c:numCache>
                <c:formatCode>#,##0</c:formatCode>
                <c:ptCount val="3"/>
                <c:pt idx="0">
                  <c:v>1068</c:v>
                </c:pt>
                <c:pt idx="1">
                  <c:v>1070</c:v>
                </c:pt>
                <c:pt idx="2">
                  <c:v>1069</c:v>
                </c:pt>
              </c:numCache>
            </c:numRef>
          </c:val>
          <c:smooth val="0"/>
          <c:extLst>
            <c:ext xmlns:c16="http://schemas.microsoft.com/office/drawing/2014/chart" uri="{C3380CC4-5D6E-409C-BE32-E72D297353CC}">
              <c16:uniqueId val="{00000005-55A2-4A75-B965-9F2FC59EDFD9}"/>
            </c:ext>
          </c:extLst>
        </c:ser>
        <c:dLbls>
          <c:showLegendKey val="0"/>
          <c:showVal val="0"/>
          <c:showCatName val="0"/>
          <c:showSerName val="0"/>
          <c:showPercent val="0"/>
          <c:showBubbleSize val="0"/>
        </c:dLbls>
        <c:marker val="1"/>
        <c:smooth val="0"/>
        <c:axId val="140099968"/>
        <c:axId val="140101504"/>
      </c:lineChart>
      <c:catAx>
        <c:axId val="140099968"/>
        <c:scaling>
          <c:orientation val="minMax"/>
        </c:scaling>
        <c:delete val="0"/>
        <c:axPos val="b"/>
        <c:numFmt formatCode="General" sourceLinked="1"/>
        <c:majorTickMark val="out"/>
        <c:minorTickMark val="none"/>
        <c:tickLblPos val="nextTo"/>
        <c:crossAx val="140101504"/>
        <c:crosses val="autoZero"/>
        <c:auto val="1"/>
        <c:lblAlgn val="ctr"/>
        <c:lblOffset val="100"/>
        <c:noMultiLvlLbl val="0"/>
      </c:catAx>
      <c:valAx>
        <c:axId val="140101504"/>
        <c:scaling>
          <c:orientation val="minMax"/>
        </c:scaling>
        <c:delete val="0"/>
        <c:axPos val="l"/>
        <c:majorGridlines/>
        <c:numFmt formatCode="#,##0" sourceLinked="1"/>
        <c:majorTickMark val="out"/>
        <c:minorTickMark val="none"/>
        <c:tickLblPos val="nextTo"/>
        <c:crossAx val="1400999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Caucasian</c:v>
                </c:pt>
              </c:strCache>
            </c:strRef>
          </c:tx>
          <c:spPr>
            <a:solidFill>
              <a:schemeClr val="dk1"/>
            </a:solidFill>
            <a:ln w="25400" cap="flat" cmpd="sng" algn="ctr">
              <a:solidFill>
                <a:schemeClr val="dk1">
                  <a:shade val="50000"/>
                </a:schemeClr>
              </a:solidFill>
              <a:prstDash val="solid"/>
            </a:ln>
            <a:effectLst/>
          </c:spPr>
          <c:invertIfNegative val="0"/>
          <c:cat>
            <c:numRef>
              <c:f>Sheet1!$A$2:$A$4</c:f>
              <c:numCache>
                <c:formatCode>General</c:formatCode>
                <c:ptCount val="3"/>
                <c:pt idx="0">
                  <c:v>2016</c:v>
                </c:pt>
                <c:pt idx="1">
                  <c:v>2017</c:v>
                </c:pt>
                <c:pt idx="2">
                  <c:v>2018</c:v>
                </c:pt>
              </c:numCache>
            </c:numRef>
          </c:cat>
          <c:val>
            <c:numRef>
              <c:f>Sheet1!$B$2:$B$4</c:f>
              <c:numCache>
                <c:formatCode>_(* #,##0_);_(* \(#,##0\);_(* "-"??_);_(@_)</c:formatCode>
                <c:ptCount val="3"/>
                <c:pt idx="0">
                  <c:v>2249</c:v>
                </c:pt>
                <c:pt idx="1">
                  <c:v>2189</c:v>
                </c:pt>
                <c:pt idx="2">
                  <c:v>2146</c:v>
                </c:pt>
              </c:numCache>
            </c:numRef>
          </c:val>
          <c:extLst>
            <c:ext xmlns:c16="http://schemas.microsoft.com/office/drawing/2014/chart" uri="{C3380CC4-5D6E-409C-BE32-E72D297353CC}">
              <c16:uniqueId val="{00000000-DF14-460C-B914-8DBE6F62B86F}"/>
            </c:ext>
          </c:extLst>
        </c:ser>
        <c:ser>
          <c:idx val="1"/>
          <c:order val="1"/>
          <c:tx>
            <c:strRef>
              <c:f>Sheet1!$C$1</c:f>
              <c:strCache>
                <c:ptCount val="1"/>
                <c:pt idx="0">
                  <c:v>African American</c:v>
                </c:pt>
              </c:strCache>
            </c:strRef>
          </c:tx>
          <c:spPr>
            <a:ln w="3175">
              <a:solidFill>
                <a:schemeClr val="tx1">
                  <a:lumMod val="50000"/>
                  <a:lumOff val="50000"/>
                </a:schemeClr>
              </a:solidFill>
            </a:ln>
            <a:effectLst>
              <a:outerShdw blurRad="50800" dist="38100" dir="2700000" algn="tl" rotWithShape="0">
                <a:prstClr val="black">
                  <a:alpha val="40000"/>
                </a:prstClr>
              </a:outerShdw>
            </a:effectLst>
          </c:spPr>
          <c:invertIfNegative val="0"/>
          <c:cat>
            <c:numRef>
              <c:f>Sheet1!$A$2:$A$4</c:f>
              <c:numCache>
                <c:formatCode>General</c:formatCode>
                <c:ptCount val="3"/>
                <c:pt idx="0">
                  <c:v>2016</c:v>
                </c:pt>
                <c:pt idx="1">
                  <c:v>2017</c:v>
                </c:pt>
                <c:pt idx="2">
                  <c:v>2018</c:v>
                </c:pt>
              </c:numCache>
            </c:numRef>
          </c:cat>
          <c:val>
            <c:numRef>
              <c:f>Sheet1!$C$2:$C$4</c:f>
              <c:numCache>
                <c:formatCode>_(* #,##0_);_(* \(#,##0\);_(* "-"??_);_(@_)</c:formatCode>
                <c:ptCount val="3"/>
                <c:pt idx="0">
                  <c:v>255</c:v>
                </c:pt>
                <c:pt idx="1">
                  <c:v>281</c:v>
                </c:pt>
                <c:pt idx="2">
                  <c:v>292</c:v>
                </c:pt>
              </c:numCache>
            </c:numRef>
          </c:val>
          <c:extLst>
            <c:ext xmlns:c16="http://schemas.microsoft.com/office/drawing/2014/chart" uri="{C3380CC4-5D6E-409C-BE32-E72D297353CC}">
              <c16:uniqueId val="{00000001-DF14-460C-B914-8DBE6F62B86F}"/>
            </c:ext>
          </c:extLst>
        </c:ser>
        <c:ser>
          <c:idx val="2"/>
          <c:order val="2"/>
          <c:tx>
            <c:strRef>
              <c:f>Sheet1!$D$1</c:f>
              <c:strCache>
                <c:ptCount val="1"/>
                <c:pt idx="0">
                  <c:v>Asian</c:v>
                </c:pt>
              </c:strCache>
            </c:strRef>
          </c:tx>
          <c:spPr>
            <a:ln w="3175">
              <a:solidFill>
                <a:schemeClr val="tx1">
                  <a:lumMod val="50000"/>
                  <a:lumOff val="50000"/>
                </a:schemeClr>
              </a:solidFill>
            </a:ln>
            <a:effectLst>
              <a:outerShdw blurRad="50800" dist="38100" dir="2700000" algn="tl" rotWithShape="0">
                <a:prstClr val="black">
                  <a:alpha val="40000"/>
                </a:prstClr>
              </a:outerShdw>
            </a:effectLst>
          </c:spPr>
          <c:invertIfNegative val="0"/>
          <c:cat>
            <c:numRef>
              <c:f>Sheet1!$A$2:$A$4</c:f>
              <c:numCache>
                <c:formatCode>General</c:formatCode>
                <c:ptCount val="3"/>
                <c:pt idx="0">
                  <c:v>2016</c:v>
                </c:pt>
                <c:pt idx="1">
                  <c:v>2017</c:v>
                </c:pt>
                <c:pt idx="2">
                  <c:v>2018</c:v>
                </c:pt>
              </c:numCache>
            </c:numRef>
          </c:cat>
          <c:val>
            <c:numRef>
              <c:f>Sheet1!$D$2:$D$4</c:f>
              <c:numCache>
                <c:formatCode>_(* #,##0_);_(* \(#,##0\);_(* "-"_);_(@_)</c:formatCode>
                <c:ptCount val="3"/>
                <c:pt idx="0">
                  <c:v>170</c:v>
                </c:pt>
                <c:pt idx="1">
                  <c:v>177</c:v>
                </c:pt>
                <c:pt idx="2">
                  <c:v>197</c:v>
                </c:pt>
              </c:numCache>
            </c:numRef>
          </c:val>
          <c:extLst>
            <c:ext xmlns:c16="http://schemas.microsoft.com/office/drawing/2014/chart" uri="{C3380CC4-5D6E-409C-BE32-E72D297353CC}">
              <c16:uniqueId val="{00000002-DF14-460C-B914-8DBE6F62B86F}"/>
            </c:ext>
          </c:extLst>
        </c:ser>
        <c:ser>
          <c:idx val="3"/>
          <c:order val="3"/>
          <c:tx>
            <c:strRef>
              <c:f>Sheet1!$E$1</c:f>
              <c:strCache>
                <c:ptCount val="1"/>
                <c:pt idx="0">
                  <c:v>Other/Not stated</c:v>
                </c:pt>
              </c:strCache>
            </c:strRef>
          </c:tx>
          <c:spPr>
            <a:ln w="3175">
              <a:solidFill>
                <a:schemeClr val="bg1">
                  <a:lumMod val="50000"/>
                </a:schemeClr>
              </a:solidFill>
            </a:ln>
            <a:effectLst>
              <a:outerShdw blurRad="50800" dist="38100" dir="2700000" algn="tl" rotWithShape="0">
                <a:prstClr val="black">
                  <a:alpha val="40000"/>
                </a:prstClr>
              </a:outerShdw>
            </a:effectLst>
          </c:spPr>
          <c:invertIfNegative val="0"/>
          <c:cat>
            <c:numRef>
              <c:f>Sheet1!$A$2:$A$4</c:f>
              <c:numCache>
                <c:formatCode>General</c:formatCode>
                <c:ptCount val="3"/>
                <c:pt idx="0">
                  <c:v>2016</c:v>
                </c:pt>
                <c:pt idx="1">
                  <c:v>2017</c:v>
                </c:pt>
                <c:pt idx="2">
                  <c:v>2018</c:v>
                </c:pt>
              </c:numCache>
            </c:numRef>
          </c:cat>
          <c:val>
            <c:numRef>
              <c:f>Sheet1!$E$2:$E$4</c:f>
              <c:numCache>
                <c:formatCode>General</c:formatCode>
                <c:ptCount val="3"/>
                <c:pt idx="0">
                  <c:v>227</c:v>
                </c:pt>
                <c:pt idx="1">
                  <c:v>227</c:v>
                </c:pt>
                <c:pt idx="2">
                  <c:v>205</c:v>
                </c:pt>
              </c:numCache>
            </c:numRef>
          </c:val>
          <c:extLst>
            <c:ext xmlns:c16="http://schemas.microsoft.com/office/drawing/2014/chart" uri="{C3380CC4-5D6E-409C-BE32-E72D297353CC}">
              <c16:uniqueId val="{00000003-DF14-460C-B914-8DBE6F62B86F}"/>
            </c:ext>
          </c:extLst>
        </c:ser>
        <c:ser>
          <c:idx val="4"/>
          <c:order val="4"/>
          <c:tx>
            <c:strRef>
              <c:f>Sheet1!$F$1</c:f>
              <c:strCache>
                <c:ptCount val="1"/>
                <c:pt idx="0">
                  <c:v>Multiple</c:v>
                </c:pt>
              </c:strCache>
            </c:strRef>
          </c:tx>
          <c:spPr>
            <a:solidFill>
              <a:schemeClr val="accent5"/>
            </a:solidFill>
            <a:ln w="25400" cap="flat" cmpd="sng" algn="ctr">
              <a:solidFill>
                <a:schemeClr val="accent5">
                  <a:shade val="50000"/>
                </a:schemeClr>
              </a:solidFill>
              <a:prstDash val="solid"/>
            </a:ln>
            <a:effectLst/>
          </c:spPr>
          <c:invertIfNegative val="0"/>
          <c:cat>
            <c:numRef>
              <c:f>Sheet1!$A$2:$A$4</c:f>
              <c:numCache>
                <c:formatCode>General</c:formatCode>
                <c:ptCount val="3"/>
                <c:pt idx="0">
                  <c:v>2016</c:v>
                </c:pt>
                <c:pt idx="1">
                  <c:v>2017</c:v>
                </c:pt>
                <c:pt idx="2">
                  <c:v>2018</c:v>
                </c:pt>
              </c:numCache>
            </c:numRef>
          </c:cat>
          <c:val>
            <c:numRef>
              <c:f>Sheet1!$F$2:$F$4</c:f>
              <c:numCache>
                <c:formatCode>General</c:formatCode>
                <c:ptCount val="3"/>
                <c:pt idx="0">
                  <c:v>95</c:v>
                </c:pt>
                <c:pt idx="1">
                  <c:v>114</c:v>
                </c:pt>
                <c:pt idx="2">
                  <c:v>125</c:v>
                </c:pt>
              </c:numCache>
            </c:numRef>
          </c:val>
          <c:extLst>
            <c:ext xmlns:c16="http://schemas.microsoft.com/office/drawing/2014/chart" uri="{C3380CC4-5D6E-409C-BE32-E72D297353CC}">
              <c16:uniqueId val="{00000004-DF14-460C-B914-8DBE6F62B86F}"/>
            </c:ext>
          </c:extLst>
        </c:ser>
        <c:dLbls>
          <c:showLegendKey val="0"/>
          <c:showVal val="0"/>
          <c:showCatName val="0"/>
          <c:showSerName val="0"/>
          <c:showPercent val="0"/>
          <c:showBubbleSize val="0"/>
        </c:dLbls>
        <c:gapWidth val="37"/>
        <c:overlap val="100"/>
        <c:axId val="143392768"/>
        <c:axId val="143394304"/>
      </c:barChart>
      <c:catAx>
        <c:axId val="143392768"/>
        <c:scaling>
          <c:orientation val="minMax"/>
        </c:scaling>
        <c:delete val="0"/>
        <c:axPos val="b"/>
        <c:numFmt formatCode="General" sourceLinked="1"/>
        <c:majorTickMark val="out"/>
        <c:minorTickMark val="none"/>
        <c:tickLblPos val="nextTo"/>
        <c:txPr>
          <a:bodyPr/>
          <a:lstStyle/>
          <a:p>
            <a:pPr>
              <a:defRPr sz="1600">
                <a:solidFill>
                  <a:schemeClr val="tx1">
                    <a:lumMod val="75000"/>
                    <a:lumOff val="25000"/>
                  </a:schemeClr>
                </a:solidFill>
              </a:defRPr>
            </a:pPr>
            <a:endParaRPr lang="en-US"/>
          </a:p>
        </c:txPr>
        <c:crossAx val="143394304"/>
        <c:crosses val="autoZero"/>
        <c:auto val="1"/>
        <c:lblAlgn val="ctr"/>
        <c:lblOffset val="100"/>
        <c:noMultiLvlLbl val="0"/>
      </c:catAx>
      <c:valAx>
        <c:axId val="143394304"/>
        <c:scaling>
          <c:orientation val="minMax"/>
          <c:max val="3000"/>
        </c:scaling>
        <c:delete val="0"/>
        <c:axPos val="l"/>
        <c:majorGridlines/>
        <c:numFmt formatCode="_(* #,##0_);_(* \(#,##0\);_(* &quot;-&quot;??_);_(@_)" sourceLinked="1"/>
        <c:majorTickMark val="out"/>
        <c:minorTickMark val="none"/>
        <c:tickLblPos val="nextTo"/>
        <c:txPr>
          <a:bodyPr/>
          <a:lstStyle/>
          <a:p>
            <a:pPr>
              <a:defRPr sz="1100" baseline="0">
                <a:solidFill>
                  <a:schemeClr val="tx1"/>
                </a:solidFill>
              </a:defRPr>
            </a:pPr>
            <a:endParaRPr lang="en-US"/>
          </a:p>
        </c:txPr>
        <c:crossAx val="143392768"/>
        <c:crosses val="autoZero"/>
        <c:crossBetween val="between"/>
      </c:valAx>
      <c:dTable>
        <c:showHorzBorder val="1"/>
        <c:showVertBorder val="1"/>
        <c:showOutline val="1"/>
        <c:showKeys val="1"/>
        <c:txPr>
          <a:bodyPr/>
          <a:lstStyle/>
          <a:p>
            <a:pPr rtl="0">
              <a:defRPr sz="1100"/>
            </a:pPr>
            <a:endParaRPr lang="en-US"/>
          </a:p>
        </c:txPr>
      </c:dTable>
    </c:plotArea>
    <c:legend>
      <c:legendPos val="b"/>
      <c:layout>
        <c:manualLayout>
          <c:xMode val="edge"/>
          <c:yMode val="edge"/>
          <c:x val="8.0652073083367651E-2"/>
          <c:y val="0.900211457213552"/>
          <c:w val="0.89176314808375068"/>
          <c:h val="8.9510075225028629E-2"/>
        </c:manualLayout>
      </c:layout>
      <c:overlay val="0"/>
      <c:txPr>
        <a:bodyPr/>
        <a:lstStyle/>
        <a:p>
          <a:pPr>
            <a:defRPr sz="1100" baseline="0">
              <a:solidFill>
                <a:schemeClr val="tx1"/>
              </a:solidFill>
            </a:defRPr>
          </a:pPr>
          <a:endParaRPr lang="en-US"/>
        </a:p>
      </c:txPr>
    </c:legend>
    <c:plotVisOnly val="1"/>
    <c:dispBlanksAs val="gap"/>
    <c:showDLblsOverMax val="0"/>
  </c:chart>
  <c:spPr>
    <a:noFill/>
    <a:ln w="57150">
      <a:noFill/>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0.80796</cdr:x>
      <cdr:y>0.53274</cdr:y>
    </cdr:from>
    <cdr:to>
      <cdr:x>0.9071</cdr:x>
      <cdr:y>0.59986</cdr:y>
    </cdr:to>
    <cdr:sp macro="" textlink="">
      <cdr:nvSpPr>
        <cdr:cNvPr id="2" name="TextBox 1"/>
        <cdr:cNvSpPr txBox="1"/>
      </cdr:nvSpPr>
      <cdr:spPr>
        <a:xfrm xmlns:a="http://schemas.openxmlformats.org/drawingml/2006/main">
          <a:off x="7452659" y="2988629"/>
          <a:ext cx="914400" cy="3765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0.33843</cdr:x>
      <cdr:y>0.70569</cdr:y>
    </cdr:from>
    <cdr:to>
      <cdr:x>0.59472</cdr:x>
      <cdr:y>0.84831</cdr:y>
    </cdr:to>
    <cdr:sp macro="" textlink="">
      <cdr:nvSpPr>
        <cdr:cNvPr id="3" name="TextBox 2"/>
        <cdr:cNvSpPr txBox="1"/>
      </cdr:nvSpPr>
      <cdr:spPr>
        <a:xfrm xmlns:a="http://schemas.openxmlformats.org/drawingml/2006/main">
          <a:off x="2774855" y="3958845"/>
          <a:ext cx="2101362" cy="800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50" b="1" i="1" dirty="0">
              <a:solidFill>
                <a:schemeClr val="bg1"/>
              </a:solidFill>
              <a:latin typeface="Calibri" panose="020F0502020204030204" pitchFamily="34" charset="0"/>
            </a:rPr>
            <a:t>*Includes transfers, shared </a:t>
          </a:r>
        </a:p>
        <a:p xmlns:a="http://schemas.openxmlformats.org/drawingml/2006/main">
          <a:r>
            <a:rPr lang="en-US" sz="1050" b="1" i="1" dirty="0">
              <a:solidFill>
                <a:schemeClr val="bg1"/>
              </a:solidFill>
              <a:latin typeface="Calibri" panose="020F0502020204030204" pitchFamily="34" charset="0"/>
            </a:rPr>
            <a:t>services contract revenues,</a:t>
          </a:r>
        </a:p>
        <a:p xmlns:a="http://schemas.openxmlformats.org/drawingml/2006/main">
          <a:r>
            <a:rPr lang="en-US" sz="1050" b="1" i="1" dirty="0">
              <a:solidFill>
                <a:schemeClr val="bg1"/>
              </a:solidFill>
              <a:latin typeface="Calibri" panose="020F0502020204030204" pitchFamily="34" charset="0"/>
            </a:rPr>
            <a:t>Residents, and disproportionate</a:t>
          </a:r>
        </a:p>
        <a:p xmlns:a="http://schemas.openxmlformats.org/drawingml/2006/main">
          <a:r>
            <a:rPr lang="en-US" sz="1050" b="1" i="1" dirty="0">
              <a:solidFill>
                <a:schemeClr val="bg1"/>
              </a:solidFill>
              <a:latin typeface="Calibri" panose="020F0502020204030204" pitchFamily="34" charset="0"/>
            </a:rPr>
            <a:t>share.</a:t>
          </a:r>
        </a:p>
      </cdr:txBody>
    </cdr:sp>
  </cdr:relSizeAnchor>
</c:userShapes>
</file>

<file path=ppt/drawings/drawing2.xml><?xml version="1.0" encoding="utf-8"?>
<c:userShapes xmlns:c="http://schemas.openxmlformats.org/drawingml/2006/chart">
  <cdr:relSizeAnchor xmlns:cdr="http://schemas.openxmlformats.org/drawingml/2006/chartDrawing">
    <cdr:from>
      <cdr:x>0.00962</cdr:x>
      <cdr:y>0.03893</cdr:y>
    </cdr:from>
    <cdr:to>
      <cdr:x>0.27564</cdr:x>
      <cdr:y>0.12848</cdr:y>
    </cdr:to>
    <cdr:sp macro="" textlink="">
      <cdr:nvSpPr>
        <cdr:cNvPr id="2" name="TextBox 1"/>
        <cdr:cNvSpPr txBox="1"/>
      </cdr:nvSpPr>
      <cdr:spPr>
        <a:xfrm xmlns:a="http://schemas.openxmlformats.org/drawingml/2006/main">
          <a:off x="79131" y="175846"/>
          <a:ext cx="2189284" cy="404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Calibri" panose="020F0502020204030204" pitchFamily="34" charset="0"/>
            </a:rPr>
            <a:t>Total:  $839,476,144</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0.19872</cdr:x>
      <cdr:y>0.08955</cdr:y>
    </cdr:to>
    <cdr:sp macro="" textlink="">
      <cdr:nvSpPr>
        <cdr:cNvPr id="2" name="TextBox 1"/>
        <cdr:cNvSpPr txBox="1"/>
      </cdr:nvSpPr>
      <cdr:spPr>
        <a:xfrm xmlns:a="http://schemas.openxmlformats.org/drawingml/2006/main">
          <a:off x="-439616" y="-1494693"/>
          <a:ext cx="1635368" cy="404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rgbClr val="000000"/>
              </a:solidFill>
              <a:latin typeface="Calibri" panose="020F0502020204030204" pitchFamily="34" charset="0"/>
            </a:rPr>
            <a:t>Total: $835,947,339</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0.09552</cdr:y>
    </cdr:from>
    <cdr:to>
      <cdr:x>0.25214</cdr:x>
      <cdr:y>0.18663</cdr:y>
    </cdr:to>
    <cdr:sp macro="" textlink="">
      <cdr:nvSpPr>
        <cdr:cNvPr id="2" name="TextBox 1"/>
        <cdr:cNvSpPr txBox="1"/>
      </cdr:nvSpPr>
      <cdr:spPr>
        <a:xfrm xmlns:a="http://schemas.openxmlformats.org/drawingml/2006/main">
          <a:off x="0" y="431430"/>
          <a:ext cx="2075011" cy="411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Calibri" panose="020F0502020204030204" pitchFamily="34" charset="0"/>
            </a:rPr>
            <a:t>Total:  $485,088,863</a:t>
          </a:r>
        </a:p>
      </cdr:txBody>
    </cdr:sp>
  </cdr:relSizeAnchor>
</c:userShapes>
</file>

<file path=ppt/drawings/drawing5.xml><?xml version="1.0" encoding="utf-8"?>
<c:userShapes xmlns:c="http://schemas.openxmlformats.org/drawingml/2006/chart">
  <cdr:relSizeAnchor xmlns:cdr="http://schemas.openxmlformats.org/drawingml/2006/chartDrawing">
    <cdr:from>
      <cdr:x>0.19502</cdr:x>
      <cdr:y>0.62277</cdr:y>
    </cdr:from>
    <cdr:to>
      <cdr:x>0.29378</cdr:x>
      <cdr:y>0.71348</cdr:y>
    </cdr:to>
    <cdr:sp macro="" textlink="">
      <cdr:nvSpPr>
        <cdr:cNvPr id="3" name="TextBox 2"/>
        <cdr:cNvSpPr txBox="1"/>
      </cdr:nvSpPr>
      <cdr:spPr>
        <a:xfrm xmlns:a="http://schemas.openxmlformats.org/drawingml/2006/main">
          <a:off x="1697231" y="2180887"/>
          <a:ext cx="859514" cy="317659"/>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none" rtlCol="0"/>
        <a:lstStyle xmlns:a="http://schemas.openxmlformats.org/drawingml/2006/main"/>
        <a:p xmlns:a="http://schemas.openxmlformats.org/drawingml/2006/main">
          <a:r>
            <a:rPr lang="en-US" sz="1400" dirty="0">
              <a:solidFill>
                <a:srgbClr val="000000"/>
              </a:solidFill>
            </a:rPr>
            <a:t>92.13%</a:t>
          </a:r>
        </a:p>
      </cdr:txBody>
    </cdr:sp>
  </cdr:relSizeAnchor>
  <cdr:relSizeAnchor xmlns:cdr="http://schemas.openxmlformats.org/drawingml/2006/chartDrawing">
    <cdr:from>
      <cdr:x>0.19687</cdr:x>
      <cdr:y>0.24144</cdr:y>
    </cdr:from>
    <cdr:to>
      <cdr:x>0.28931</cdr:x>
      <cdr:y>0.33353</cdr:y>
    </cdr:to>
    <cdr:sp macro="" textlink="">
      <cdr:nvSpPr>
        <cdr:cNvPr id="8" name="TextBox 1"/>
        <cdr:cNvSpPr txBox="1"/>
      </cdr:nvSpPr>
      <cdr:spPr>
        <a:xfrm xmlns:a="http://schemas.openxmlformats.org/drawingml/2006/main">
          <a:off x="1713391" y="845496"/>
          <a:ext cx="804511" cy="32249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000000"/>
              </a:solidFill>
            </a:rPr>
            <a:t>89.81%</a:t>
          </a:r>
        </a:p>
      </cdr:txBody>
    </cdr:sp>
  </cdr:relSizeAnchor>
  <cdr:relSizeAnchor xmlns:cdr="http://schemas.openxmlformats.org/drawingml/2006/chartDrawing">
    <cdr:from>
      <cdr:x>0.40791</cdr:x>
      <cdr:y>0.42573</cdr:y>
    </cdr:from>
    <cdr:to>
      <cdr:x>0.46734</cdr:x>
      <cdr:y>0.52076</cdr:y>
    </cdr:to>
    <cdr:sp macro="" textlink="">
      <cdr:nvSpPr>
        <cdr:cNvPr id="12" name="TextBox 11"/>
        <cdr:cNvSpPr txBox="1"/>
      </cdr:nvSpPr>
      <cdr:spPr>
        <a:xfrm xmlns:a="http://schemas.openxmlformats.org/drawingml/2006/main">
          <a:off x="3550101" y="1490874"/>
          <a:ext cx="517223" cy="332787"/>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none" rtlCol="0"/>
        <a:lstStyle xmlns:a="http://schemas.openxmlformats.org/drawingml/2006/main"/>
        <a:p xmlns:a="http://schemas.openxmlformats.org/drawingml/2006/main">
          <a:r>
            <a:rPr lang="en-US" sz="1400" dirty="0"/>
            <a:t>.62%</a:t>
          </a:r>
        </a:p>
      </cdr:txBody>
    </cdr:sp>
  </cdr:relSizeAnchor>
  <cdr:relSizeAnchor xmlns:cdr="http://schemas.openxmlformats.org/drawingml/2006/chartDrawing">
    <cdr:from>
      <cdr:x>0.55139</cdr:x>
      <cdr:y>0.63151</cdr:y>
    </cdr:from>
    <cdr:to>
      <cdr:x>0.62982</cdr:x>
      <cdr:y>0.70711</cdr:y>
    </cdr:to>
    <cdr:sp macro="" textlink="">
      <cdr:nvSpPr>
        <cdr:cNvPr id="13" name="TextBox 12"/>
        <cdr:cNvSpPr txBox="1"/>
      </cdr:nvSpPr>
      <cdr:spPr>
        <a:xfrm xmlns:a="http://schemas.openxmlformats.org/drawingml/2006/main">
          <a:off x="4798810" y="2211503"/>
          <a:ext cx="682581" cy="26474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400" dirty="0"/>
            <a:t>5.69%</a:t>
          </a:r>
        </a:p>
      </cdr:txBody>
    </cdr:sp>
  </cdr:relSizeAnchor>
  <cdr:relSizeAnchor xmlns:cdr="http://schemas.openxmlformats.org/drawingml/2006/chartDrawing">
    <cdr:from>
      <cdr:x>0.72639</cdr:x>
      <cdr:y>0.63976</cdr:y>
    </cdr:from>
    <cdr:to>
      <cdr:x>0.79431</cdr:x>
      <cdr:y>0.70852</cdr:y>
    </cdr:to>
    <cdr:sp macro="" textlink="">
      <cdr:nvSpPr>
        <cdr:cNvPr id="14" name="TextBox 13"/>
        <cdr:cNvSpPr txBox="1"/>
      </cdr:nvSpPr>
      <cdr:spPr>
        <a:xfrm xmlns:a="http://schemas.openxmlformats.org/drawingml/2006/main">
          <a:off x="6321778" y="2240388"/>
          <a:ext cx="591172" cy="2407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400" dirty="0"/>
            <a:t>1.55%</a:t>
          </a:r>
        </a:p>
      </cdr:txBody>
    </cdr:sp>
  </cdr:relSizeAnchor>
  <cdr:relSizeAnchor xmlns:cdr="http://schemas.openxmlformats.org/drawingml/2006/chartDrawing">
    <cdr:from>
      <cdr:x>0.84178</cdr:x>
      <cdr:y>0.25089</cdr:y>
    </cdr:from>
    <cdr:to>
      <cdr:x>0.9184</cdr:x>
      <cdr:y>0.32977</cdr:y>
    </cdr:to>
    <cdr:sp macro="" textlink="">
      <cdr:nvSpPr>
        <cdr:cNvPr id="15" name="TextBox 1"/>
        <cdr:cNvSpPr txBox="1"/>
      </cdr:nvSpPr>
      <cdr:spPr>
        <a:xfrm xmlns:a="http://schemas.openxmlformats.org/drawingml/2006/main">
          <a:off x="7326094" y="878600"/>
          <a:ext cx="666828" cy="27623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1.82%</a:t>
          </a:r>
        </a:p>
      </cdr:txBody>
    </cdr:sp>
  </cdr:relSizeAnchor>
  <cdr:relSizeAnchor xmlns:cdr="http://schemas.openxmlformats.org/drawingml/2006/chartDrawing">
    <cdr:from>
      <cdr:x>0.62772</cdr:x>
      <cdr:y>0.2497</cdr:y>
    </cdr:from>
    <cdr:to>
      <cdr:x>0.71486</cdr:x>
      <cdr:y>0.34193</cdr:y>
    </cdr:to>
    <cdr:sp macro="" textlink="">
      <cdr:nvSpPr>
        <cdr:cNvPr id="16" name="TextBox 1"/>
        <cdr:cNvSpPr txBox="1"/>
      </cdr:nvSpPr>
      <cdr:spPr>
        <a:xfrm xmlns:a="http://schemas.openxmlformats.org/drawingml/2006/main">
          <a:off x="5463084" y="874429"/>
          <a:ext cx="758384" cy="32299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6.56%</a:t>
          </a:r>
          <a:endParaRPr lang="en-US" sz="1800" dirty="0"/>
        </a:p>
      </cdr:txBody>
    </cdr:sp>
  </cdr:relSizeAnchor>
  <cdr:relSizeAnchor xmlns:cdr="http://schemas.openxmlformats.org/drawingml/2006/chartDrawing">
    <cdr:from>
      <cdr:x>0.42821</cdr:x>
      <cdr:y>0.25717</cdr:y>
    </cdr:from>
    <cdr:to>
      <cdr:x>0.49814</cdr:x>
      <cdr:y>0.34141</cdr:y>
    </cdr:to>
    <cdr:sp macro="" textlink="">
      <cdr:nvSpPr>
        <cdr:cNvPr id="17" name="TextBox 1"/>
        <cdr:cNvSpPr txBox="1"/>
      </cdr:nvSpPr>
      <cdr:spPr>
        <a:xfrm xmlns:a="http://schemas.openxmlformats.org/drawingml/2006/main">
          <a:off x="3726756" y="900580"/>
          <a:ext cx="608566" cy="29500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1.82%</a:t>
          </a:r>
        </a:p>
      </cdr:txBody>
    </cdr:sp>
  </cdr:relSizeAnchor>
  <cdr:relSizeAnchor xmlns:cdr="http://schemas.openxmlformats.org/drawingml/2006/chartDrawing">
    <cdr:from>
      <cdr:x>0.43745</cdr:x>
      <cdr:y>0.51751</cdr:y>
    </cdr:from>
    <cdr:to>
      <cdr:x>0.43745</cdr:x>
      <cdr:y>0.59584</cdr:y>
    </cdr:to>
    <cdr:cxnSp macro="">
      <cdr:nvCxnSpPr>
        <cdr:cNvPr id="6" name="Straight Arrow Connector 5">
          <a:extLst xmlns:a="http://schemas.openxmlformats.org/drawingml/2006/main">
            <a:ext uri="{FF2B5EF4-FFF2-40B4-BE49-F238E27FC236}">
              <a16:creationId xmlns:a16="http://schemas.microsoft.com/office/drawing/2014/main" id="{A954B9A7-0EFB-408F-8D09-8DA704F66E38}"/>
            </a:ext>
          </a:extLst>
        </cdr:cNvPr>
        <cdr:cNvCxnSpPr/>
      </cdr:nvCxnSpPr>
      <cdr:spPr>
        <a:xfrm xmlns:a="http://schemas.openxmlformats.org/drawingml/2006/main">
          <a:off x="3807177" y="1812281"/>
          <a:ext cx="0" cy="274320"/>
        </a:xfrm>
        <a:prstGeom xmlns:a="http://schemas.openxmlformats.org/drawingml/2006/main" prst="straightConnector1">
          <a:avLst/>
        </a:prstGeom>
        <a:ln xmlns:a="http://schemas.openxmlformats.org/drawingml/2006/main">
          <a:solidFill>
            <a:srgbClr val="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0.10824</cdr:x>
      <cdr:y>0.13291</cdr:y>
    </cdr:from>
    <cdr:to>
      <cdr:x>0.28831</cdr:x>
      <cdr:y>0.26907</cdr:y>
    </cdr:to>
    <cdr:sp macro="" textlink="">
      <cdr:nvSpPr>
        <cdr:cNvPr id="10" name="Rectangle 9"/>
        <cdr:cNvSpPr/>
      </cdr:nvSpPr>
      <cdr:spPr>
        <a:xfrm xmlns:a="http://schemas.openxmlformats.org/drawingml/2006/main">
          <a:off x="890752" y="646387"/>
          <a:ext cx="1481959" cy="66215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100" b="1" dirty="0">
              <a:solidFill>
                <a:srgbClr val="005288"/>
              </a:solidFill>
              <a:effectLst/>
            </a:rPr>
            <a:t>FY15 to FY16 change: 2.80% In-state</a:t>
          </a:r>
          <a:endParaRPr lang="en-US" sz="1100" dirty="0">
            <a:solidFill>
              <a:srgbClr val="005288"/>
            </a:solidFill>
            <a:effectLst/>
          </a:endParaRPr>
        </a:p>
        <a:p xmlns:a="http://schemas.openxmlformats.org/drawingml/2006/main">
          <a:pPr algn="ctr"/>
          <a:r>
            <a:rPr lang="en-US" sz="1100" b="1" dirty="0">
              <a:solidFill>
                <a:srgbClr val="005288"/>
              </a:solidFill>
              <a:effectLst/>
            </a:rPr>
            <a:t>-2.07% Out-of-state</a:t>
          </a:r>
          <a:endParaRPr lang="en-US" sz="1100" dirty="0">
            <a:solidFill>
              <a:srgbClr val="005288"/>
            </a:solidFill>
            <a:effectLst/>
          </a:endParaRPr>
        </a:p>
      </cdr:txBody>
    </cdr:sp>
  </cdr:relSizeAnchor>
  <cdr:relSizeAnchor xmlns:cdr="http://schemas.openxmlformats.org/drawingml/2006/chartDrawing">
    <cdr:from>
      <cdr:x>0.3079</cdr:x>
      <cdr:y>0.13363</cdr:y>
    </cdr:from>
    <cdr:to>
      <cdr:x>0.48797</cdr:x>
      <cdr:y>0.26979</cdr:y>
    </cdr:to>
    <cdr:sp macro="" textlink="">
      <cdr:nvSpPr>
        <cdr:cNvPr id="11" name="Rectangle 10"/>
        <cdr:cNvSpPr/>
      </cdr:nvSpPr>
      <cdr:spPr>
        <a:xfrm xmlns:a="http://schemas.openxmlformats.org/drawingml/2006/main">
          <a:off x="2533869" y="649888"/>
          <a:ext cx="1481959" cy="66215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rgbClr val="005288"/>
              </a:solidFill>
              <a:latin typeface="Calibri" panose="020F0502020204030204" pitchFamily="34" charset="0"/>
            </a:rPr>
            <a:t>FY16 to FY17 change:</a:t>
          </a:r>
        </a:p>
        <a:p xmlns:a="http://schemas.openxmlformats.org/drawingml/2006/main">
          <a:pPr algn="ctr"/>
          <a:r>
            <a:rPr lang="en-US" b="1" dirty="0">
              <a:solidFill>
                <a:srgbClr val="005288"/>
              </a:solidFill>
              <a:latin typeface="Calibri" panose="020F0502020204030204" pitchFamily="34" charset="0"/>
            </a:rPr>
            <a:t>.59% In-state</a:t>
          </a:r>
        </a:p>
        <a:p xmlns:a="http://schemas.openxmlformats.org/drawingml/2006/main">
          <a:pPr algn="ctr"/>
          <a:r>
            <a:rPr lang="en-US" b="1" dirty="0">
              <a:solidFill>
                <a:srgbClr val="005288"/>
              </a:solidFill>
              <a:latin typeface="Calibri" panose="020F0502020204030204" pitchFamily="34" charset="0"/>
            </a:rPr>
            <a:t>3.03% Out-of-state</a:t>
          </a:r>
        </a:p>
      </cdr:txBody>
    </cdr:sp>
  </cdr:relSizeAnchor>
  <cdr:relSizeAnchor xmlns:cdr="http://schemas.openxmlformats.org/drawingml/2006/chartDrawing">
    <cdr:from>
      <cdr:x>0.50277</cdr:x>
      <cdr:y>0.13435</cdr:y>
    </cdr:from>
    <cdr:to>
      <cdr:x>0.68284</cdr:x>
      <cdr:y>0.27051</cdr:y>
    </cdr:to>
    <cdr:sp macro="" textlink="">
      <cdr:nvSpPr>
        <cdr:cNvPr id="12" name="Rectangle 11"/>
        <cdr:cNvSpPr/>
      </cdr:nvSpPr>
      <cdr:spPr>
        <a:xfrm xmlns:a="http://schemas.openxmlformats.org/drawingml/2006/main">
          <a:off x="4137573" y="653392"/>
          <a:ext cx="1481959" cy="66215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rgbClr val="005288"/>
              </a:solidFill>
              <a:latin typeface="Calibri" panose="020F0502020204030204" pitchFamily="34" charset="0"/>
            </a:rPr>
            <a:t>FY17 to FY18 change:</a:t>
          </a:r>
        </a:p>
        <a:p xmlns:a="http://schemas.openxmlformats.org/drawingml/2006/main">
          <a:pPr algn="ctr"/>
          <a:r>
            <a:rPr lang="en-US" b="1" dirty="0">
              <a:solidFill>
                <a:srgbClr val="005288"/>
              </a:solidFill>
              <a:latin typeface="Calibri" panose="020F0502020204030204" pitchFamily="34" charset="0"/>
            </a:rPr>
            <a:t>2.73% In-state</a:t>
          </a:r>
        </a:p>
        <a:p xmlns:a="http://schemas.openxmlformats.org/drawingml/2006/main">
          <a:pPr algn="ctr"/>
          <a:r>
            <a:rPr lang="en-US" b="1" dirty="0">
              <a:solidFill>
                <a:srgbClr val="005288"/>
              </a:solidFill>
              <a:latin typeface="Calibri" panose="020F0502020204030204" pitchFamily="34" charset="0"/>
            </a:rPr>
            <a:t>-.19% Out-of-state</a:t>
          </a:r>
        </a:p>
      </cdr:txBody>
    </cdr:sp>
  </cdr:relSizeAnchor>
  <cdr:relSizeAnchor xmlns:cdr="http://schemas.openxmlformats.org/drawingml/2006/chartDrawing">
    <cdr:from>
      <cdr:x>0.70487</cdr:x>
      <cdr:y>0.13111</cdr:y>
    </cdr:from>
    <cdr:to>
      <cdr:x>0.88495</cdr:x>
      <cdr:y>0.26726</cdr:y>
    </cdr:to>
    <cdr:sp macro="" textlink="">
      <cdr:nvSpPr>
        <cdr:cNvPr id="13" name="Rectangle 12"/>
        <cdr:cNvSpPr/>
      </cdr:nvSpPr>
      <cdr:spPr>
        <a:xfrm xmlns:a="http://schemas.openxmlformats.org/drawingml/2006/main">
          <a:off x="5800835" y="637626"/>
          <a:ext cx="1481959" cy="66215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rgbClr val="005288"/>
              </a:solidFill>
              <a:latin typeface="Calibri" panose="020F0502020204030204" pitchFamily="34" charset="0"/>
            </a:rPr>
            <a:t>FY18 to FY19 change:</a:t>
          </a:r>
        </a:p>
        <a:p xmlns:a="http://schemas.openxmlformats.org/drawingml/2006/main">
          <a:pPr algn="ctr"/>
          <a:r>
            <a:rPr lang="en-US" b="1" dirty="0">
              <a:solidFill>
                <a:srgbClr val="005288"/>
              </a:solidFill>
              <a:latin typeface="Calibri" panose="020F0502020204030204" pitchFamily="34" charset="0"/>
            </a:rPr>
            <a:t>6.83% In-state</a:t>
          </a:r>
        </a:p>
        <a:p xmlns:a="http://schemas.openxmlformats.org/drawingml/2006/main">
          <a:pPr algn="ctr"/>
          <a:r>
            <a:rPr lang="en-US" b="1" dirty="0">
              <a:solidFill>
                <a:srgbClr val="005288"/>
              </a:solidFill>
              <a:latin typeface="Calibri" panose="020F0502020204030204" pitchFamily="34" charset="0"/>
            </a:rPr>
            <a:t>2.07% Out-of-state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884612" y="0"/>
            <a:ext cx="2971800" cy="457200"/>
          </a:xfrm>
          <a:prstGeom prst="rect">
            <a:avLst/>
          </a:prstGeom>
        </p:spPr>
        <p:txBody>
          <a:bodyPr vert="horz" lIns="91425" tIns="45712" rIns="91425" bIns="45712" rtlCol="0"/>
          <a:lstStyle>
            <a:lvl1pPr algn="r">
              <a:defRPr sz="1200"/>
            </a:lvl1pPr>
          </a:lstStyle>
          <a:p>
            <a:fld id="{783CD4D8-F5F5-4268-B8EF-A018E1F452E4}" type="datetimeFigureOut">
              <a:rPr lang="en-US" smtClean="0"/>
              <a:t>1/15/2019</a:t>
            </a:fld>
            <a:endParaRPr lang="en-US" dirty="0"/>
          </a:p>
        </p:txBody>
      </p:sp>
      <p:sp>
        <p:nvSpPr>
          <p:cNvPr id="4" name="Slide Image Placeholder 3"/>
          <p:cNvSpPr>
            <a:spLocks noGrp="1" noRot="1" noChangeAspect="1"/>
          </p:cNvSpPr>
          <p:nvPr>
            <p:ph type="sldImg" idx="2"/>
          </p:nvPr>
        </p:nvSpPr>
        <p:spPr>
          <a:xfrm>
            <a:off x="1143000" y="687388"/>
            <a:ext cx="4572000" cy="342900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2" y="8685214"/>
            <a:ext cx="2971800" cy="457200"/>
          </a:xfrm>
          <a:prstGeom prst="rect">
            <a:avLst/>
          </a:prstGeom>
        </p:spPr>
        <p:txBody>
          <a:bodyPr vert="horz" lIns="91425" tIns="45712" rIns="91425" bIns="45712" rtlCol="0" anchor="b"/>
          <a:lstStyle>
            <a:lvl1pPr algn="r">
              <a:defRPr sz="1200"/>
            </a:lvl1pPr>
          </a:lstStyle>
          <a:p>
            <a:fld id="{48648FCF-87A3-409A-BF5A-7DFC7143E494}" type="slidenum">
              <a:rPr lang="en-US" smtClean="0"/>
              <a:t>‹#›</a:t>
            </a:fld>
            <a:endParaRPr lang="en-US" dirty="0"/>
          </a:p>
        </p:txBody>
      </p:sp>
    </p:spTree>
    <p:extLst>
      <p:ext uri="{BB962C8B-B14F-4D97-AF65-F5344CB8AC3E}">
        <p14:creationId xmlns:p14="http://schemas.microsoft.com/office/powerpoint/2010/main" val="427588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1</a:t>
            </a:fld>
            <a:endParaRPr lang="en-US" dirty="0"/>
          </a:p>
        </p:txBody>
      </p:sp>
    </p:spTree>
    <p:extLst>
      <p:ext uri="{BB962C8B-B14F-4D97-AF65-F5344CB8AC3E}">
        <p14:creationId xmlns:p14="http://schemas.microsoft.com/office/powerpoint/2010/main" val="268234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3</a:t>
            </a:fld>
            <a:endParaRPr lang="en-US" dirty="0"/>
          </a:p>
        </p:txBody>
      </p:sp>
    </p:spTree>
    <p:extLst>
      <p:ext uri="{BB962C8B-B14F-4D97-AF65-F5344CB8AC3E}">
        <p14:creationId xmlns:p14="http://schemas.microsoft.com/office/powerpoint/2010/main" val="289454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5800"/>
            <a:ext cx="4573588" cy="3430588"/>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26382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5800"/>
            <a:ext cx="4573588" cy="34305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82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18</a:t>
            </a:fld>
            <a:endParaRPr lang="en-US" dirty="0"/>
          </a:p>
        </p:txBody>
      </p:sp>
    </p:spTree>
    <p:extLst>
      <p:ext uri="{BB962C8B-B14F-4D97-AF65-F5344CB8AC3E}">
        <p14:creationId xmlns:p14="http://schemas.microsoft.com/office/powerpoint/2010/main" val="36437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22</a:t>
            </a:fld>
            <a:endParaRPr lang="en-US" dirty="0"/>
          </a:p>
        </p:txBody>
      </p:sp>
    </p:spTree>
    <p:extLst>
      <p:ext uri="{BB962C8B-B14F-4D97-AF65-F5344CB8AC3E}">
        <p14:creationId xmlns:p14="http://schemas.microsoft.com/office/powerpoint/2010/main" val="155061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32</a:t>
            </a:fld>
            <a:endParaRPr lang="en-US" dirty="0"/>
          </a:p>
        </p:txBody>
      </p:sp>
    </p:spTree>
    <p:extLst>
      <p:ext uri="{BB962C8B-B14F-4D97-AF65-F5344CB8AC3E}">
        <p14:creationId xmlns:p14="http://schemas.microsoft.com/office/powerpoint/2010/main" val="305192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48FCF-87A3-409A-BF5A-7DFC7143E494}" type="slidenum">
              <a:rPr lang="en-US" smtClean="0"/>
              <a:t>38</a:t>
            </a:fld>
            <a:endParaRPr lang="en-US" dirty="0"/>
          </a:p>
        </p:txBody>
      </p:sp>
    </p:spTree>
    <p:extLst>
      <p:ext uri="{BB962C8B-B14F-4D97-AF65-F5344CB8AC3E}">
        <p14:creationId xmlns:p14="http://schemas.microsoft.com/office/powerpoint/2010/main" val="36437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provided by the Office of Institutional Effectiveness.</a:t>
            </a:r>
          </a:p>
          <a:p>
            <a:endParaRPr lang="en-US" baseline="0" dirty="0"/>
          </a:p>
          <a:p>
            <a:r>
              <a:rPr lang="en-US" dirty="0"/>
              <a:t>N</a:t>
            </a:r>
            <a:r>
              <a:rPr lang="en-US" baseline="0" dirty="0"/>
              <a:t>umerator the N of students enrolled, according to OEM published data, in each college in 2017 (Enrollment Figures, OEM website – Enrollment report accurate as of Sept (Fall) of year prior to current year)</a:t>
            </a:r>
          </a:p>
          <a:p>
            <a:endParaRPr lang="en-US" baseline="0" dirty="0"/>
          </a:p>
          <a:p>
            <a:r>
              <a:rPr lang="en-US" baseline="0" dirty="0"/>
              <a:t>Denominator is the N of faculty MUSC reports in its Faculty File, submitted each November (November 30 of current year) to the CHE.</a:t>
            </a:r>
          </a:p>
          <a:p>
            <a:r>
              <a:rPr lang="en-US" baseline="0" dirty="0"/>
              <a:t> </a:t>
            </a:r>
          </a:p>
          <a:p>
            <a:r>
              <a:rPr lang="en-US" baseline="0" dirty="0"/>
              <a:t>The resulting value shows the number of students per faculty member in each college.</a:t>
            </a:r>
          </a:p>
          <a:p>
            <a:endParaRPr lang="en-US" baseline="0" dirty="0"/>
          </a:p>
          <a:p>
            <a:r>
              <a:rPr lang="en-US" baseline="0" dirty="0"/>
              <a:t>The chart does not contain the College of Graduate Studies because there are no faculty with primary appointments in that College</a:t>
            </a:r>
          </a:p>
          <a:p>
            <a:endParaRPr lang="en-US" baseline="0" dirty="0"/>
          </a:p>
        </p:txBody>
      </p:sp>
      <p:sp>
        <p:nvSpPr>
          <p:cNvPr id="4" name="Slide Number Placeholder 3"/>
          <p:cNvSpPr>
            <a:spLocks noGrp="1"/>
          </p:cNvSpPr>
          <p:nvPr>
            <p:ph type="sldNum" sz="quarter" idx="10"/>
          </p:nvPr>
        </p:nvSpPr>
        <p:spPr/>
        <p:txBody>
          <a:bodyPr/>
          <a:lstStyle/>
          <a:p>
            <a:fld id="{48648FCF-87A3-409A-BF5A-7DFC7143E494}" type="slidenum">
              <a:rPr lang="en-US" smtClean="0"/>
              <a:t>40</a:t>
            </a:fld>
            <a:endParaRPr lang="en-US" dirty="0"/>
          </a:p>
        </p:txBody>
      </p:sp>
    </p:spTree>
    <p:extLst>
      <p:ext uri="{BB962C8B-B14F-4D97-AF65-F5344CB8AC3E}">
        <p14:creationId xmlns:p14="http://schemas.microsoft.com/office/powerpoint/2010/main" val="3658505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460420" y="4536489"/>
            <a:ext cx="184731" cy="369332"/>
          </a:xfrm>
          <a:prstGeom prst="rect">
            <a:avLst/>
          </a:prstGeom>
          <a:noFill/>
        </p:spPr>
        <p:txBody>
          <a:bodyPr wrap="none" rtlCol="0">
            <a:spAutoFit/>
          </a:bodyPr>
          <a:lstStyle/>
          <a:p>
            <a:endParaRPr lang="en-US" sz="1800" dirty="0"/>
          </a:p>
        </p:txBody>
      </p:sp>
      <p:sp>
        <p:nvSpPr>
          <p:cNvPr id="5" name="Title 1"/>
          <p:cNvSpPr>
            <a:spLocks noGrp="1"/>
          </p:cNvSpPr>
          <p:nvPr>
            <p:ph type="ctrTitle"/>
          </p:nvPr>
        </p:nvSpPr>
        <p:spPr>
          <a:xfrm>
            <a:off x="782711" y="676398"/>
            <a:ext cx="5277035" cy="533400"/>
          </a:xfrm>
        </p:spPr>
        <p:txBody>
          <a:bodyPr/>
          <a:lstStyle/>
          <a:p>
            <a:r>
              <a:rPr lang="en-US"/>
              <a:t>Click to edit Master title style</a:t>
            </a:r>
          </a:p>
        </p:txBody>
      </p:sp>
      <p:sp>
        <p:nvSpPr>
          <p:cNvPr id="6" name="Subtitle 2"/>
          <p:cNvSpPr>
            <a:spLocks noGrp="1"/>
          </p:cNvSpPr>
          <p:nvPr>
            <p:ph type="subTitle" idx="1"/>
          </p:nvPr>
        </p:nvSpPr>
        <p:spPr>
          <a:xfrm>
            <a:off x="786408" y="1257871"/>
            <a:ext cx="5291092" cy="749253"/>
          </a:xfrm>
        </p:spPr>
        <p:txBody>
          <a:bodyPr/>
          <a:lstStyle>
            <a:lvl1pPr>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1257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457201"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hart Placeholder 7"/>
          <p:cNvSpPr>
            <a:spLocks noGrp="1"/>
          </p:cNvSpPr>
          <p:nvPr>
            <p:ph type="chart" sz="quarter" idx="10"/>
          </p:nvPr>
        </p:nvSpPr>
        <p:spPr>
          <a:xfrm>
            <a:off x="457073" y="1554988"/>
            <a:ext cx="6181471" cy="3602228"/>
          </a:xfrm>
        </p:spPr>
        <p:txBody>
          <a:bodyPr>
            <a:normAutofit/>
          </a:bodyPr>
          <a:lstStyle>
            <a:lvl1pPr>
              <a:defRPr sz="3200">
                <a:solidFill>
                  <a:schemeClr val="accent6"/>
                </a:solidFill>
              </a:defRPr>
            </a:lvl1pPr>
          </a:lstStyle>
          <a:p>
            <a:r>
              <a:rPr lang="en-US" dirty="0"/>
              <a:t>Click icon to add chart</a:t>
            </a:r>
          </a:p>
        </p:txBody>
      </p:sp>
    </p:spTree>
    <p:extLst>
      <p:ext uri="{BB962C8B-B14F-4D97-AF65-F5344CB8AC3E}">
        <p14:creationId xmlns:p14="http://schemas.microsoft.com/office/powerpoint/2010/main" val="21859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457201"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hart Placeholder 7"/>
          <p:cNvSpPr>
            <a:spLocks noGrp="1"/>
          </p:cNvSpPr>
          <p:nvPr>
            <p:ph type="chart" sz="quarter" idx="10"/>
          </p:nvPr>
        </p:nvSpPr>
        <p:spPr>
          <a:xfrm>
            <a:off x="457073" y="1554988"/>
            <a:ext cx="6181471" cy="3602228"/>
          </a:xfrm>
        </p:spPr>
        <p:txBody>
          <a:bodyPr>
            <a:normAutofit/>
          </a:bodyPr>
          <a:lstStyle>
            <a:lvl1pPr>
              <a:defRPr sz="3200">
                <a:solidFill>
                  <a:schemeClr val="accent6"/>
                </a:solidFill>
              </a:defRPr>
            </a:lvl1pPr>
          </a:lstStyle>
          <a:p>
            <a:r>
              <a:rPr lang="en-US" dirty="0"/>
              <a:t>Click icon to add chart</a:t>
            </a:r>
          </a:p>
        </p:txBody>
      </p:sp>
    </p:spTree>
    <p:extLst>
      <p:ext uri="{BB962C8B-B14F-4D97-AF65-F5344CB8AC3E}">
        <p14:creationId xmlns:p14="http://schemas.microsoft.com/office/powerpoint/2010/main" val="410520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Only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5382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Only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3911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4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BF85CB-8E6F-4C76-A97C-98828569AB90}" type="slidenum">
              <a:rPr lang="en-US" smtClean="0"/>
              <a:pPr/>
              <a:t>‹#›</a:t>
            </a:fld>
            <a:endParaRPr lang="en-US" dirty="0"/>
          </a:p>
        </p:txBody>
      </p:sp>
    </p:spTree>
    <p:extLst>
      <p:ext uri="{BB962C8B-B14F-4D97-AF65-F5344CB8AC3E}">
        <p14:creationId xmlns:p14="http://schemas.microsoft.com/office/powerpoint/2010/main" val="465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26AFB43B-2E1D-413F-A559-F4E4A7E24348}" type="slidenum">
              <a:rPr lang="en-US"/>
              <a:pPr>
                <a:defRPr/>
              </a:pPr>
              <a:t>‹#›</a:t>
            </a:fld>
            <a:endParaRPr lang="en-US" dirty="0"/>
          </a:p>
        </p:txBody>
      </p:sp>
    </p:spTree>
    <p:extLst>
      <p:ext uri="{BB962C8B-B14F-4D97-AF65-F5344CB8AC3E}">
        <p14:creationId xmlns:p14="http://schemas.microsoft.com/office/powerpoint/2010/main" val="1525772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502652-1E00-4972-BB66-15F6A8A8A70B}" type="slidenum">
              <a:rPr lang="en-US"/>
              <a:pPr>
                <a:defRPr/>
              </a:pPr>
              <a:t>‹#›</a:t>
            </a:fld>
            <a:endParaRPr lang="en-US" dirty="0"/>
          </a:p>
        </p:txBody>
      </p:sp>
    </p:spTree>
    <p:extLst>
      <p:ext uri="{BB962C8B-B14F-4D97-AF65-F5344CB8AC3E}">
        <p14:creationId xmlns:p14="http://schemas.microsoft.com/office/powerpoint/2010/main" val="367526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80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317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0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207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81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and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3" y="4645152"/>
            <a:ext cx="6188737"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78393" y="612777"/>
            <a:ext cx="6188737"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8393"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152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3" y="4645152"/>
            <a:ext cx="6188737"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78393" y="612777"/>
            <a:ext cx="6188737"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8393"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22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3" r:id="rId4"/>
    <p:sldLayoutId id="2147483664" r:id="rId5"/>
    <p:sldLayoutId id="2147483654" r:id="rId6"/>
    <p:sldLayoutId id="2147483665" r:id="rId7"/>
    <p:sldLayoutId id="2147483657" r:id="rId8"/>
    <p:sldLayoutId id="2147483668" r:id="rId9"/>
    <p:sldLayoutId id="2147483658" r:id="rId10"/>
    <p:sldLayoutId id="2147483669" r:id="rId11"/>
    <p:sldLayoutId id="2147483661" r:id="rId12"/>
    <p:sldLayoutId id="2147483666" r:id="rId13"/>
    <p:sldLayoutId id="2147483655" r:id="rId14"/>
    <p:sldLayoutId id="2147483667" r:id="rId15"/>
    <p:sldLayoutId id="2147483660" r:id="rId16"/>
    <p:sldLayoutId id="2147483670" r:id="rId17"/>
    <p:sldLayoutId id="2147483671" r:id="rId18"/>
    <p:sldLayoutId id="2147483672" r:id="rId19"/>
  </p:sldLayoutIdLst>
  <p:hf hdr="0" ftr="0" dt="0"/>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package" Target="../embeddings/Microsoft_Excel_Worksheet17.xls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201612"/>
            <a:ext cx="9144000" cy="533400"/>
          </a:xfrm>
        </p:spPr>
        <p:txBody>
          <a:bodyPr>
            <a:noAutofit/>
          </a:bodyPr>
          <a:lstStyle/>
          <a:p>
            <a:pPr algn="ctr"/>
            <a:r>
              <a:rPr lang="en-US" dirty="0"/>
              <a:t>Medical University of South Carolina</a:t>
            </a:r>
          </a:p>
        </p:txBody>
      </p:sp>
      <p:sp>
        <p:nvSpPr>
          <p:cNvPr id="3" name="Subtitle 2"/>
          <p:cNvSpPr>
            <a:spLocks noGrp="1"/>
          </p:cNvSpPr>
          <p:nvPr>
            <p:ph type="subTitle" idx="1"/>
          </p:nvPr>
        </p:nvSpPr>
        <p:spPr>
          <a:xfrm>
            <a:off x="0" y="829693"/>
            <a:ext cx="9144000" cy="880866"/>
          </a:xfrm>
        </p:spPr>
        <p:txBody>
          <a:bodyPr>
            <a:normAutofit fontScale="25000" lnSpcReduction="20000"/>
          </a:bodyPr>
          <a:lstStyle/>
          <a:p>
            <a:pPr algn="ctr"/>
            <a:r>
              <a:rPr lang="en-US" sz="6400" dirty="0">
                <a:solidFill>
                  <a:schemeClr val="tx1"/>
                </a:solidFill>
                <a:latin typeface="Arial" panose="020B0604020202020204" pitchFamily="34" charset="0"/>
                <a:cs typeface="Arial" panose="020B0604020202020204" pitchFamily="34" charset="0"/>
              </a:rPr>
              <a:t>SC House Ways and Means Higher Education Budget Subcommittee</a:t>
            </a:r>
          </a:p>
          <a:p>
            <a:pPr algn="ctr"/>
            <a:r>
              <a:rPr lang="en-US" sz="6400" dirty="0">
                <a:solidFill>
                  <a:schemeClr val="tx1"/>
                </a:solidFill>
                <a:latin typeface="Arial" panose="020B0604020202020204" pitchFamily="34" charset="0"/>
                <a:cs typeface="Arial" panose="020B0604020202020204" pitchFamily="34" charset="0"/>
              </a:rPr>
              <a:t>Budget Request  FY2019-20</a:t>
            </a:r>
          </a:p>
          <a:p>
            <a:pPr algn="ctr"/>
            <a:r>
              <a:rPr lang="en-US" sz="6400" dirty="0">
                <a:solidFill>
                  <a:schemeClr val="tx1"/>
                </a:solidFill>
                <a:latin typeface="Arial" panose="020B0604020202020204" pitchFamily="34" charset="0"/>
                <a:cs typeface="Arial" panose="020B0604020202020204" pitchFamily="34" charset="0"/>
              </a:rPr>
              <a:t>January 22, 2019</a:t>
            </a:r>
          </a:p>
          <a:p>
            <a:pPr algn="ctr"/>
            <a:r>
              <a:rPr lang="en-US" sz="6400" dirty="0">
                <a:solidFill>
                  <a:schemeClr val="tx1"/>
                </a:solidFill>
                <a:latin typeface="Arial" panose="020B0604020202020204" pitchFamily="34" charset="0"/>
                <a:cs typeface="Arial" panose="020B0604020202020204" pitchFamily="34" charset="0"/>
              </a:rPr>
              <a:t>Presented by Lisa Montgomery, MHA, Executive Vice President for Finance and Operations</a:t>
            </a:r>
          </a:p>
          <a:p>
            <a:pPr algn="ctr"/>
            <a:endParaRPr lang="en-US" sz="4000" dirty="0">
              <a:solidFill>
                <a:schemeClr val="tx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158169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180045"/>
            <a:ext cx="8229600" cy="702824"/>
          </a:xfrm>
        </p:spPr>
        <p:txBody>
          <a:bodyPr/>
          <a:lstStyle/>
          <a:p>
            <a:pPr algn="ctr"/>
            <a:r>
              <a:rPr lang="en-US" dirty="0"/>
              <a:t>Capital Projects (1 of 3)</a:t>
            </a: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4075813240"/>
              </p:ext>
            </p:extLst>
          </p:nvPr>
        </p:nvGraphicFramePr>
        <p:xfrm>
          <a:off x="558800" y="920750"/>
          <a:ext cx="8356600" cy="5141913"/>
        </p:xfrm>
        <a:graphic>
          <a:graphicData uri="http://schemas.openxmlformats.org/presentationml/2006/ole">
            <mc:AlternateContent xmlns:mc="http://schemas.openxmlformats.org/markup-compatibility/2006">
              <mc:Choice xmlns:v="urn:schemas-microsoft-com:vml" Requires="v">
                <p:oleObj spid="_x0000_s9363" name="Worksheet" r:id="rId3" imgW="11982557" imgH="7372350" progId="Excel.Sheet.8">
                  <p:embed/>
                </p:oleObj>
              </mc:Choice>
              <mc:Fallback>
                <p:oleObj name="Worksheet" r:id="rId3" imgW="11982557" imgH="7372350" progId="Excel.Sheet.8">
                  <p:embed/>
                  <p:pic>
                    <p:nvPicPr>
                      <p:cNvPr id="0" name=""/>
                      <p:cNvPicPr/>
                      <p:nvPr/>
                    </p:nvPicPr>
                    <p:blipFill>
                      <a:blip r:embed="rId4"/>
                      <a:stretch>
                        <a:fillRect/>
                      </a:stretch>
                    </p:blipFill>
                    <p:spPr>
                      <a:xfrm>
                        <a:off x="558800" y="920750"/>
                        <a:ext cx="8356600" cy="5141913"/>
                      </a:xfrm>
                      <a:prstGeom prst="rect">
                        <a:avLst/>
                      </a:prstGeom>
                    </p:spPr>
                  </p:pic>
                </p:oleObj>
              </mc:Fallback>
            </mc:AlternateContent>
          </a:graphicData>
        </a:graphic>
      </p:graphicFrame>
      <p:sp>
        <p:nvSpPr>
          <p:cNvPr id="3" name="Rectangle 2"/>
          <p:cNvSpPr/>
          <p:nvPr/>
        </p:nvSpPr>
        <p:spPr>
          <a:xfrm>
            <a:off x="8490608" y="6375535"/>
            <a:ext cx="354584" cy="276999"/>
          </a:xfrm>
          <a:prstGeom prst="rect">
            <a:avLst/>
          </a:prstGeom>
        </p:spPr>
        <p:txBody>
          <a:bodyPr wrap="none">
            <a:spAutoFit/>
          </a:bodyPr>
          <a:lstStyle/>
          <a:p>
            <a:fld id="{0EBF85CB-8E6F-4C76-A97C-98828569AB90}" type="slidenum">
              <a:rPr lang="en-US" sz="1200">
                <a:latin typeface="Calibri" panose="020F0502020204030204" pitchFamily="34" charset="0"/>
              </a:rPr>
              <a:pPr/>
              <a:t>10</a:t>
            </a:fld>
            <a:endParaRPr lang="en-US" sz="1200" dirty="0">
              <a:latin typeface="Calibri" panose="020F0502020204030204" pitchFamily="34" charset="0"/>
            </a:endParaRPr>
          </a:p>
        </p:txBody>
      </p:sp>
    </p:spTree>
    <p:extLst>
      <p:ext uri="{BB962C8B-B14F-4D97-AF65-F5344CB8AC3E}">
        <p14:creationId xmlns:p14="http://schemas.microsoft.com/office/powerpoint/2010/main" val="61549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941"/>
          </a:xfrm>
        </p:spPr>
        <p:txBody>
          <a:bodyPr/>
          <a:lstStyle/>
          <a:p>
            <a:pPr algn="ctr"/>
            <a:r>
              <a:rPr lang="en-US" dirty="0"/>
              <a:t>Capital Projects (2 of 3)</a:t>
            </a: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906249437"/>
              </p:ext>
            </p:extLst>
          </p:nvPr>
        </p:nvGraphicFramePr>
        <p:xfrm>
          <a:off x="614363" y="1306513"/>
          <a:ext cx="7931150" cy="4692650"/>
        </p:xfrm>
        <a:graphic>
          <a:graphicData uri="http://schemas.openxmlformats.org/presentationml/2006/ole">
            <mc:AlternateContent xmlns:mc="http://schemas.openxmlformats.org/markup-compatibility/2006">
              <mc:Choice xmlns:v="urn:schemas-microsoft-com:vml" Requires="v">
                <p:oleObj spid="_x0000_s10386" name="Worksheet" r:id="rId3" imgW="11849111" imgH="7010280" progId="Excel.Sheet.8">
                  <p:embed/>
                </p:oleObj>
              </mc:Choice>
              <mc:Fallback>
                <p:oleObj name="Worksheet" r:id="rId3" imgW="11849111" imgH="7010280" progId="Excel.Sheet.8">
                  <p:embed/>
                  <p:pic>
                    <p:nvPicPr>
                      <p:cNvPr id="0" name=""/>
                      <p:cNvPicPr/>
                      <p:nvPr/>
                    </p:nvPicPr>
                    <p:blipFill>
                      <a:blip r:embed="rId4"/>
                      <a:stretch>
                        <a:fillRect/>
                      </a:stretch>
                    </p:blipFill>
                    <p:spPr>
                      <a:xfrm>
                        <a:off x="614363" y="1306513"/>
                        <a:ext cx="7931150" cy="4692650"/>
                      </a:xfrm>
                      <a:prstGeom prst="rect">
                        <a:avLst/>
                      </a:prstGeom>
                    </p:spPr>
                  </p:pic>
                </p:oleObj>
              </mc:Fallback>
            </mc:AlternateContent>
          </a:graphicData>
        </a:graphic>
      </p:graphicFrame>
      <p:sp>
        <p:nvSpPr>
          <p:cNvPr id="3" name="Rectangle 2"/>
          <p:cNvSpPr/>
          <p:nvPr/>
        </p:nvSpPr>
        <p:spPr>
          <a:xfrm>
            <a:off x="8521404" y="6377251"/>
            <a:ext cx="343171" cy="276999"/>
          </a:xfrm>
          <a:prstGeom prst="rect">
            <a:avLst/>
          </a:prstGeom>
        </p:spPr>
        <p:txBody>
          <a:bodyPr wrap="none">
            <a:spAutoFit/>
          </a:bodyPr>
          <a:lstStyle/>
          <a:p>
            <a:fld id="{0EBF85CB-8E6F-4C76-A97C-98828569AB90}" type="slidenum">
              <a:rPr lang="en-US" sz="1200">
                <a:latin typeface="Calibri" panose="020F0502020204030204" pitchFamily="34" charset="0"/>
              </a:rPr>
              <a:pPr/>
              <a:t>11</a:t>
            </a:fld>
            <a:endParaRPr lang="en-US" sz="1200" dirty="0">
              <a:latin typeface="Calibri" panose="020F0502020204030204" pitchFamily="34" charset="0"/>
            </a:endParaRPr>
          </a:p>
        </p:txBody>
      </p:sp>
    </p:spTree>
    <p:extLst>
      <p:ext uri="{BB962C8B-B14F-4D97-AF65-F5344CB8AC3E}">
        <p14:creationId xmlns:p14="http://schemas.microsoft.com/office/powerpoint/2010/main" val="196819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8590"/>
          </a:xfrm>
        </p:spPr>
        <p:txBody>
          <a:bodyPr/>
          <a:lstStyle/>
          <a:p>
            <a:pPr algn="ctr"/>
            <a:r>
              <a:rPr lang="en-US" dirty="0"/>
              <a:t>Capital Projects (3 of 3)</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20929474"/>
              </p:ext>
            </p:extLst>
          </p:nvPr>
        </p:nvGraphicFramePr>
        <p:xfrm>
          <a:off x="615950" y="1238250"/>
          <a:ext cx="7942263" cy="4862513"/>
        </p:xfrm>
        <a:graphic>
          <a:graphicData uri="http://schemas.openxmlformats.org/presentationml/2006/ole">
            <mc:AlternateContent xmlns:mc="http://schemas.openxmlformats.org/markup-compatibility/2006">
              <mc:Choice xmlns:v="urn:schemas-microsoft-com:vml" Requires="v">
                <p:oleObj spid="_x0000_s11410" name="Worksheet" r:id="rId3" imgW="11839657" imgH="7248420" progId="Excel.Sheet.8">
                  <p:embed/>
                </p:oleObj>
              </mc:Choice>
              <mc:Fallback>
                <p:oleObj name="Worksheet" r:id="rId3" imgW="11839657" imgH="7248420" progId="Excel.Sheet.8">
                  <p:embed/>
                  <p:pic>
                    <p:nvPicPr>
                      <p:cNvPr id="0" name=""/>
                      <p:cNvPicPr/>
                      <p:nvPr/>
                    </p:nvPicPr>
                    <p:blipFill>
                      <a:blip r:embed="rId4"/>
                      <a:stretch>
                        <a:fillRect/>
                      </a:stretch>
                    </p:blipFill>
                    <p:spPr>
                      <a:xfrm>
                        <a:off x="615950" y="1238250"/>
                        <a:ext cx="7942263" cy="4862513"/>
                      </a:xfrm>
                      <a:prstGeom prst="rect">
                        <a:avLst/>
                      </a:prstGeom>
                    </p:spPr>
                  </p:pic>
                </p:oleObj>
              </mc:Fallback>
            </mc:AlternateContent>
          </a:graphicData>
        </a:graphic>
      </p:graphicFrame>
      <p:sp>
        <p:nvSpPr>
          <p:cNvPr id="3" name="Rectangle 2"/>
          <p:cNvSpPr/>
          <p:nvPr/>
        </p:nvSpPr>
        <p:spPr>
          <a:xfrm>
            <a:off x="8521411" y="6371578"/>
            <a:ext cx="354584" cy="276999"/>
          </a:xfrm>
          <a:prstGeom prst="rect">
            <a:avLst/>
          </a:prstGeom>
        </p:spPr>
        <p:txBody>
          <a:bodyPr wrap="none">
            <a:spAutoFit/>
          </a:bodyPr>
          <a:lstStyle/>
          <a:p>
            <a:fld id="{0EBF85CB-8E6F-4C76-A97C-98828569AB90}" type="slidenum">
              <a:rPr lang="en-US" sz="1200" smtClean="0">
                <a:latin typeface="Calibri" panose="020F0502020204030204" pitchFamily="34" charset="0"/>
              </a:rPr>
              <a:pPr/>
              <a:t>12</a:t>
            </a:fld>
            <a:endParaRPr lang="en-US" sz="1200" dirty="0">
              <a:latin typeface="Calibri" panose="020F0502020204030204" pitchFamily="34" charset="0"/>
            </a:endParaRPr>
          </a:p>
        </p:txBody>
      </p:sp>
    </p:spTree>
    <p:extLst>
      <p:ext uri="{BB962C8B-B14F-4D97-AF65-F5344CB8AC3E}">
        <p14:creationId xmlns:p14="http://schemas.microsoft.com/office/powerpoint/2010/main" val="120633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36" y="323623"/>
            <a:ext cx="8229600" cy="862185"/>
          </a:xfrm>
        </p:spPr>
        <p:txBody>
          <a:bodyPr>
            <a:normAutofit/>
          </a:bodyPr>
          <a:lstStyle/>
          <a:p>
            <a:pPr algn="ctr"/>
            <a:r>
              <a:rPr lang="en-US" dirty="0"/>
              <a:t>Maintenance (Capital Renewal)</a:t>
            </a:r>
          </a:p>
        </p:txBody>
      </p:sp>
      <p:sp>
        <p:nvSpPr>
          <p:cNvPr id="3" name="Content Placeholder 2"/>
          <p:cNvSpPr>
            <a:spLocks noGrp="1"/>
          </p:cNvSpPr>
          <p:nvPr>
            <p:ph idx="1"/>
          </p:nvPr>
        </p:nvSpPr>
        <p:spPr>
          <a:xfrm>
            <a:off x="255373" y="1169772"/>
            <a:ext cx="8748584" cy="4865186"/>
          </a:xfrm>
        </p:spPr>
        <p:txBody>
          <a:bodyPr>
            <a:normAutofit fontScale="85000" lnSpcReduction="10000"/>
          </a:bodyPr>
          <a:lstStyle/>
          <a:p>
            <a:pPr marL="342900" indent="-342900">
              <a:lnSpc>
                <a:spcPct val="110000"/>
              </a:lnSpc>
              <a:spcBef>
                <a:spcPts val="0"/>
              </a:spcBef>
              <a:buFont typeface="Arial" panose="020B0604020202020204" pitchFamily="34" charset="0"/>
              <a:buChar char="•"/>
            </a:pPr>
            <a:r>
              <a:rPr lang="en-US" sz="2400" dirty="0">
                <a:solidFill>
                  <a:schemeClr val="tx1"/>
                </a:solidFill>
              </a:rPr>
              <a:t>Our current backlog is over $50 million and our projected need over the next 10-years is approximately an additional $160 million for a total $210 million.</a:t>
            </a:r>
          </a:p>
          <a:p>
            <a:pPr marL="342900" indent="-342900">
              <a:lnSpc>
                <a:spcPct val="110000"/>
              </a:lnSpc>
              <a:spcBef>
                <a:spcPts val="0"/>
              </a:spcBef>
              <a:buFont typeface="Arial" panose="020B0604020202020204" pitchFamily="34" charset="0"/>
              <a:buChar char="•"/>
            </a:pPr>
            <a:endParaRPr lang="en-US" sz="2400" dirty="0">
              <a:solidFill>
                <a:schemeClr val="tx1"/>
              </a:solidFill>
            </a:endParaRPr>
          </a:p>
          <a:p>
            <a:pPr marL="342900" indent="-342900">
              <a:lnSpc>
                <a:spcPct val="110000"/>
              </a:lnSpc>
              <a:spcBef>
                <a:spcPts val="0"/>
              </a:spcBef>
              <a:buFont typeface="Arial" panose="020B0604020202020204" pitchFamily="34" charset="0"/>
              <a:buChar char="•"/>
            </a:pPr>
            <a:r>
              <a:rPr lang="en-US" sz="2400" dirty="0">
                <a:solidFill>
                  <a:schemeClr val="tx1"/>
                </a:solidFill>
              </a:rPr>
              <a:t>Capital Projects are included on the previous slides.</a:t>
            </a:r>
          </a:p>
          <a:p>
            <a:pPr marL="342900" indent="-342900">
              <a:lnSpc>
                <a:spcPct val="110000"/>
              </a:lnSpc>
              <a:spcBef>
                <a:spcPts val="0"/>
              </a:spcBef>
              <a:buFont typeface="Arial" panose="020B0604020202020204" pitchFamily="34" charset="0"/>
              <a:buChar char="•"/>
            </a:pPr>
            <a:endParaRPr lang="en-US" sz="2400" dirty="0">
              <a:solidFill>
                <a:schemeClr val="tx1"/>
              </a:solidFill>
            </a:endParaRPr>
          </a:p>
          <a:p>
            <a:pPr marL="342900" indent="-342900">
              <a:lnSpc>
                <a:spcPct val="110000"/>
              </a:lnSpc>
              <a:spcBef>
                <a:spcPts val="0"/>
              </a:spcBef>
              <a:buFont typeface="Arial" panose="020B0604020202020204" pitchFamily="34" charset="0"/>
              <a:buChar char="•"/>
            </a:pPr>
            <a:r>
              <a:rPr lang="en-US" sz="2400" dirty="0">
                <a:solidFill>
                  <a:schemeClr val="tx1"/>
                </a:solidFill>
              </a:rPr>
              <a:t>Capital Renewal</a:t>
            </a:r>
          </a:p>
          <a:p>
            <a:pPr marL="800100" lvl="1" indent="-342900">
              <a:lnSpc>
                <a:spcPct val="110000"/>
              </a:lnSpc>
              <a:spcBef>
                <a:spcPts val="0"/>
              </a:spcBef>
              <a:buFont typeface="Arial" panose="020B0604020202020204" pitchFamily="34" charset="0"/>
              <a:buChar char="•"/>
            </a:pPr>
            <a:r>
              <a:rPr lang="en-US" dirty="0">
                <a:solidFill>
                  <a:schemeClr val="tx1"/>
                </a:solidFill>
              </a:rPr>
              <a:t>In FY2017-18, MUSC spent $4 million on capital renewal needs. </a:t>
            </a:r>
          </a:p>
          <a:p>
            <a:pPr marL="800100" lvl="1" indent="-342900">
              <a:lnSpc>
                <a:spcPct val="110000"/>
              </a:lnSpc>
              <a:spcBef>
                <a:spcPts val="0"/>
              </a:spcBef>
              <a:buFont typeface="Arial" panose="020B0604020202020204" pitchFamily="34" charset="0"/>
              <a:buChar char="•"/>
            </a:pPr>
            <a:r>
              <a:rPr lang="en-US" dirty="0">
                <a:solidFill>
                  <a:schemeClr val="tx1"/>
                </a:solidFill>
              </a:rPr>
              <a:t>In FY2018-19, MUSC budgeted $10 million of institutional funds for capital renewal</a:t>
            </a:r>
          </a:p>
          <a:p>
            <a:pPr marL="1257300" lvl="2" indent="-342900">
              <a:lnSpc>
                <a:spcPct val="110000"/>
              </a:lnSpc>
              <a:spcBef>
                <a:spcPts val="0"/>
              </a:spcBef>
              <a:buFont typeface="Arial" panose="020B0604020202020204" pitchFamily="34" charset="0"/>
              <a:buChar char="•"/>
            </a:pPr>
            <a:r>
              <a:rPr lang="en-US" dirty="0">
                <a:solidFill>
                  <a:schemeClr val="tx1"/>
                </a:solidFill>
              </a:rPr>
              <a:t>$4 million Capital Renewal Funds</a:t>
            </a:r>
          </a:p>
          <a:p>
            <a:pPr marL="1257300" lvl="2" indent="-342900">
              <a:lnSpc>
                <a:spcPct val="110000"/>
              </a:lnSpc>
              <a:spcBef>
                <a:spcPts val="0"/>
              </a:spcBef>
              <a:buFont typeface="Arial" panose="020B0604020202020204" pitchFamily="34" charset="0"/>
              <a:buChar char="•"/>
            </a:pPr>
            <a:r>
              <a:rPr lang="en-US" dirty="0">
                <a:solidFill>
                  <a:schemeClr val="tx1"/>
                </a:solidFill>
              </a:rPr>
              <a:t>$6 million, Harborview Towers sale proceeds</a:t>
            </a:r>
          </a:p>
          <a:p>
            <a:pPr marL="800100" lvl="1" indent="-342900">
              <a:lnSpc>
                <a:spcPct val="110000"/>
              </a:lnSpc>
              <a:spcBef>
                <a:spcPts val="0"/>
              </a:spcBef>
              <a:buFont typeface="Arial" panose="020B0604020202020204" pitchFamily="34" charset="0"/>
              <a:buChar char="•"/>
            </a:pPr>
            <a:r>
              <a:rPr lang="en-US" dirty="0">
                <a:solidFill>
                  <a:schemeClr val="tx1"/>
                </a:solidFill>
              </a:rPr>
              <a:t>In FY2018-19, received $3.5 million Capital Renewal Funds (State Appropriation)</a:t>
            </a:r>
          </a:p>
          <a:p>
            <a:pPr marL="800100" lvl="1" indent="-342900">
              <a:lnSpc>
                <a:spcPct val="110000"/>
              </a:lnSpc>
              <a:spcBef>
                <a:spcPts val="0"/>
              </a:spcBef>
              <a:buFont typeface="Arial" panose="020B0604020202020204" pitchFamily="34" charset="0"/>
              <a:buChar char="•"/>
            </a:pPr>
            <a:endParaRPr lang="en-US" dirty="0">
              <a:solidFill>
                <a:schemeClr val="tx1"/>
              </a:solidFill>
            </a:endParaRPr>
          </a:p>
          <a:p>
            <a:pPr marL="342900" indent="-342900">
              <a:lnSpc>
                <a:spcPct val="110000"/>
              </a:lnSpc>
              <a:spcBef>
                <a:spcPts val="0"/>
              </a:spcBef>
              <a:buFont typeface="Arial" panose="020B0604020202020204" pitchFamily="34" charset="0"/>
              <a:buChar char="•"/>
            </a:pPr>
            <a:r>
              <a:rPr lang="en-US" sz="2400" dirty="0">
                <a:solidFill>
                  <a:schemeClr val="tx1"/>
                </a:solidFill>
              </a:rPr>
              <a:t>Every three years, MUSC engages an external consultant to assess building conditions and determine deferred maintenance and 10-year capital renewal needs. </a:t>
            </a:r>
          </a:p>
        </p:txBody>
      </p:sp>
      <p:sp>
        <p:nvSpPr>
          <p:cNvPr id="4" name="Slide Number Placeholder 3"/>
          <p:cNvSpPr>
            <a:spLocks noGrp="1"/>
          </p:cNvSpPr>
          <p:nvPr>
            <p:ph type="sldNum" sz="quarter" idx="12"/>
          </p:nvPr>
        </p:nvSpPr>
        <p:spPr>
          <a:xfrm>
            <a:off x="6725976" y="6381138"/>
            <a:ext cx="2133600" cy="365125"/>
          </a:xfrm>
        </p:spPr>
        <p:txBody>
          <a:bodyPr/>
          <a:lstStyle/>
          <a:p>
            <a:pPr algn="r"/>
            <a:fld id="{0EBF85CB-8E6F-4C76-A97C-98828569AB90}" type="slidenum">
              <a:rPr lang="en-US" sz="1200" smtClean="0">
                <a:latin typeface="Calibri" panose="020F0502020204030204" pitchFamily="34" charset="0"/>
              </a:rPr>
              <a:pPr algn="r"/>
              <a:t>13</a:t>
            </a:fld>
            <a:endParaRPr lang="en-US" sz="1200" dirty="0">
              <a:latin typeface="Calibri" panose="020F0502020204030204" pitchFamily="34" charset="0"/>
            </a:endParaRPr>
          </a:p>
        </p:txBody>
      </p:sp>
    </p:spTree>
    <p:extLst>
      <p:ext uri="{BB962C8B-B14F-4D97-AF65-F5344CB8AC3E}">
        <p14:creationId xmlns:p14="http://schemas.microsoft.com/office/powerpoint/2010/main" val="122867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FY2019-20 Revenue Authorization Request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994140608"/>
              </p:ext>
            </p:extLst>
          </p:nvPr>
        </p:nvGraphicFramePr>
        <p:xfrm>
          <a:off x="457200" y="1600200"/>
          <a:ext cx="8229600"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8521264" y="6379999"/>
            <a:ext cx="378372" cy="365125"/>
          </a:xfrm>
        </p:spPr>
        <p:txBody>
          <a:bodyPr/>
          <a:lstStyle/>
          <a:p>
            <a:fld id="{0EBF85CB-8E6F-4C76-A97C-98828569AB90}" type="slidenum">
              <a:rPr lang="en-US" sz="1200" smtClean="0">
                <a:latin typeface="Calibri" panose="020F0502020204030204" pitchFamily="34" charset="0"/>
              </a:rPr>
              <a:pPr/>
              <a:t>14</a:t>
            </a:fld>
            <a:endParaRPr lang="en-US" sz="1200" dirty="0">
              <a:latin typeface="Calibri" panose="020F0502020204030204" pitchFamily="34" charset="0"/>
            </a:endParaRPr>
          </a:p>
        </p:txBody>
      </p:sp>
    </p:spTree>
    <p:extLst>
      <p:ext uri="{BB962C8B-B14F-4D97-AF65-F5344CB8AC3E}">
        <p14:creationId xmlns:p14="http://schemas.microsoft.com/office/powerpoint/2010/main" val="259315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61131" cy="956285"/>
          </a:xfrm>
        </p:spPr>
        <p:txBody>
          <a:bodyPr/>
          <a:lstStyle/>
          <a:p>
            <a:pPr algn="ctr"/>
            <a:r>
              <a:rPr lang="en-US" dirty="0"/>
              <a:t>FY2019-20 Expenses Authorization Request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3029407"/>
              </p:ext>
            </p:extLst>
          </p:nvPr>
        </p:nvGraphicFramePr>
        <p:xfrm>
          <a:off x="439616" y="1195754"/>
          <a:ext cx="8229600" cy="481537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6728412" y="6383354"/>
            <a:ext cx="2133600" cy="365125"/>
          </a:xfrm>
        </p:spPr>
        <p:txBody>
          <a:bodyPr/>
          <a:lstStyle/>
          <a:p>
            <a:pPr algn="r"/>
            <a:fld id="{0EBF85CB-8E6F-4C76-A97C-98828569AB90}" type="slidenum">
              <a:rPr lang="en-US" sz="1200" smtClean="0">
                <a:latin typeface="Calibri" panose="020F0502020204030204" pitchFamily="34" charset="0"/>
              </a:rPr>
              <a:pPr algn="r"/>
              <a:t>15</a:t>
            </a:fld>
            <a:endParaRPr lang="en-US" sz="1200" dirty="0">
              <a:latin typeface="Calibri" panose="020F0502020204030204" pitchFamily="34" charset="0"/>
            </a:endParaRPr>
          </a:p>
        </p:txBody>
      </p:sp>
    </p:spTree>
    <p:extLst>
      <p:ext uri="{BB962C8B-B14F-4D97-AF65-F5344CB8AC3E}">
        <p14:creationId xmlns:p14="http://schemas.microsoft.com/office/powerpoint/2010/main" val="377723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943"/>
            <a:ext cx="8229600" cy="666750"/>
          </a:xfrm>
        </p:spPr>
        <p:txBody>
          <a:bodyPr>
            <a:normAutofit/>
          </a:bodyPr>
          <a:lstStyle/>
          <a:p>
            <a:pPr algn="ctr"/>
            <a:r>
              <a:rPr lang="en-US" dirty="0"/>
              <a:t>Recurring Request </a:t>
            </a:r>
          </a:p>
        </p:txBody>
      </p:sp>
      <p:sp>
        <p:nvSpPr>
          <p:cNvPr id="10" name="Slide Number Placeholder 9"/>
          <p:cNvSpPr>
            <a:spLocks noGrp="1"/>
          </p:cNvSpPr>
          <p:nvPr>
            <p:ph type="sldNum" sz="quarter" idx="12"/>
          </p:nvPr>
        </p:nvSpPr>
        <p:spPr>
          <a:xfrm>
            <a:off x="6730239" y="6381136"/>
            <a:ext cx="2133600" cy="365125"/>
          </a:xfrm>
        </p:spPr>
        <p:txBody>
          <a:bodyPr/>
          <a:lstStyle/>
          <a:p>
            <a:pPr algn="r"/>
            <a:fld id="{0EBF85CB-8E6F-4C76-A97C-98828569AB90}" type="slidenum">
              <a:rPr lang="en-US" sz="1200" smtClean="0">
                <a:latin typeface="Calibri" panose="020F0502020204030204" pitchFamily="34" charset="0"/>
              </a:rPr>
              <a:pPr algn="r"/>
              <a:t>16</a:t>
            </a:fld>
            <a:endParaRPr lang="en-US" sz="1200"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54775306"/>
              </p:ext>
            </p:extLst>
          </p:nvPr>
        </p:nvGraphicFramePr>
        <p:xfrm>
          <a:off x="430397" y="874377"/>
          <a:ext cx="8143875" cy="5275506"/>
        </p:xfrm>
        <a:graphic>
          <a:graphicData uri="http://schemas.openxmlformats.org/drawingml/2006/table">
            <a:tbl>
              <a:tblPr firstRow="1" bandRow="1">
                <a:solidFill>
                  <a:schemeClr val="bg1"/>
                </a:solidFill>
                <a:tableStyleId>{5C22544A-7EE6-4342-B048-85BDC9FD1C3A}</a:tableStyleId>
              </a:tblPr>
              <a:tblGrid>
                <a:gridCol w="2699056">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gridCol w="3970743">
                  <a:extLst>
                    <a:ext uri="{9D8B030D-6E8A-4147-A177-3AD203B41FA5}">
                      <a16:colId xmlns:a16="http://schemas.microsoft.com/office/drawing/2014/main" val="20002"/>
                    </a:ext>
                  </a:extLst>
                </a:gridCol>
              </a:tblGrid>
              <a:tr h="364428">
                <a:tc>
                  <a:txBody>
                    <a:bodyPr/>
                    <a:lstStyle/>
                    <a:p>
                      <a:pPr algn="l"/>
                      <a:r>
                        <a:rPr lang="en-US" dirty="0"/>
                        <a:t>Request</a:t>
                      </a:r>
                    </a:p>
                  </a:txBody>
                  <a:tcPr/>
                </a:tc>
                <a:tc>
                  <a:txBody>
                    <a:bodyPr/>
                    <a:lstStyle/>
                    <a:p>
                      <a:pPr algn="l"/>
                      <a:r>
                        <a:rPr lang="en-US" dirty="0"/>
                        <a:t>Amount </a:t>
                      </a:r>
                    </a:p>
                  </a:txBody>
                  <a:tcPr/>
                </a:tc>
                <a:tc>
                  <a:txBody>
                    <a:bodyPr/>
                    <a:lstStyle/>
                    <a:p>
                      <a:pPr algn="l"/>
                      <a:r>
                        <a:rPr lang="en-US" dirty="0"/>
                        <a:t>Description</a:t>
                      </a:r>
                    </a:p>
                  </a:txBody>
                  <a:tcPr/>
                </a:tc>
                <a:extLst>
                  <a:ext uri="{0D108BD9-81ED-4DB2-BD59-A6C34878D82A}">
                    <a16:rowId xmlns:a16="http://schemas.microsoft.com/office/drawing/2014/main" val="10000"/>
                  </a:ext>
                </a:extLst>
              </a:tr>
              <a:tr h="3957554">
                <a:tc>
                  <a:txBody>
                    <a:bodyPr/>
                    <a:lstStyle/>
                    <a:p>
                      <a:pPr algn="l"/>
                      <a:r>
                        <a:rPr lang="en-US" sz="1200" dirty="0"/>
                        <a:t>College</a:t>
                      </a:r>
                      <a:r>
                        <a:rPr lang="en-US" sz="1200" baseline="0" dirty="0"/>
                        <a:t> of Pharmacy Building Renovation Debt Service</a:t>
                      </a:r>
                      <a:endParaRPr lang="en-US" sz="1200" dirty="0"/>
                    </a:p>
                  </a:txBody>
                  <a:tcPr/>
                </a:tc>
                <a:tc>
                  <a:txBody>
                    <a:bodyPr/>
                    <a:lstStyle/>
                    <a:p>
                      <a:pPr algn="l"/>
                      <a:r>
                        <a:rPr lang="en-US" sz="1200" dirty="0"/>
                        <a:t>$4,850,471</a:t>
                      </a:r>
                    </a:p>
                  </a:txBody>
                  <a:tcPr/>
                </a:tc>
                <a:tc>
                  <a:txBody>
                    <a:bodyPr/>
                    <a:lstStyle/>
                    <a:p>
                      <a:pPr marL="0" indent="0" algn="l">
                        <a:buFontTx/>
                        <a:buNone/>
                      </a:pPr>
                      <a:r>
                        <a:rPr lang="en-US" sz="1200" dirty="0"/>
                        <a:t>Funds</a:t>
                      </a:r>
                      <a:r>
                        <a:rPr lang="en-US" sz="1200" baseline="0" dirty="0"/>
                        <a:t> required to resolve</a:t>
                      </a:r>
                      <a:r>
                        <a:rPr lang="en-US" sz="1200" kern="1200" dirty="0">
                          <a:effectLst/>
                        </a:rPr>
                        <a:t> accreditation concerns with inadequacy of the College of Pharmacy structure by providing a state-of-the-art academic and student support space. The</a:t>
                      </a:r>
                      <a:r>
                        <a:rPr lang="en-US" sz="1200" kern="1200" baseline="0" dirty="0">
                          <a:effectLst/>
                        </a:rPr>
                        <a:t> project would include</a:t>
                      </a:r>
                      <a:r>
                        <a:rPr lang="en-US" sz="1200" kern="1200" dirty="0">
                          <a:effectLst/>
                        </a:rPr>
                        <a:t>:</a:t>
                      </a:r>
                    </a:p>
                    <a:p>
                      <a:pPr marL="285750" indent="-285750" algn="l">
                        <a:buFont typeface="Arial" panose="020B0604020202020204" pitchFamily="34" charset="0"/>
                        <a:buChar char="•"/>
                      </a:pPr>
                      <a:r>
                        <a:rPr lang="en-US" sz="1200" kern="1200" dirty="0">
                          <a:effectLst/>
                        </a:rPr>
                        <a:t>A new two-story</a:t>
                      </a:r>
                      <a:r>
                        <a:rPr lang="en-US" sz="1200" kern="1200" baseline="0" dirty="0">
                          <a:effectLst/>
                        </a:rPr>
                        <a:t> </a:t>
                      </a:r>
                      <a:r>
                        <a:rPr lang="en-US" sz="1200" kern="1200" dirty="0">
                          <a:effectLst/>
                        </a:rPr>
                        <a:t>addition to the existing building Basic</a:t>
                      </a:r>
                      <a:r>
                        <a:rPr lang="en-US" sz="1200" kern="1200" baseline="0" dirty="0">
                          <a:effectLst/>
                        </a:rPr>
                        <a:t> Science Building for the College of Pharmacy.</a:t>
                      </a:r>
                    </a:p>
                    <a:p>
                      <a:pPr marL="285750" indent="-285750" algn="l">
                        <a:buFont typeface="Arial" panose="020B0604020202020204" pitchFamily="34" charset="0"/>
                        <a:buChar char="•"/>
                      </a:pPr>
                      <a:r>
                        <a:rPr lang="en-US" sz="1200" kern="1200" dirty="0">
                          <a:effectLst/>
                        </a:rPr>
                        <a:t>Renovate underutilized existing space  to provide new flexible classroom and instructional space for collaborative 21st century pedagogy across all six colleges.</a:t>
                      </a:r>
                      <a:r>
                        <a:rPr lang="en-US" sz="1200" kern="1200" baseline="0" dirty="0">
                          <a:effectLst/>
                        </a:rPr>
                        <a:t>  This would</a:t>
                      </a:r>
                      <a:r>
                        <a:rPr lang="en-US" sz="1200" kern="1200" dirty="0">
                          <a:effectLst/>
                        </a:rPr>
                        <a:t> include updated Simulation &amp; Innovation Centers and skills labs, Virtual Reality demonstration space, and accommodating newly established College of Medicine flex curriculum and accelerated programs.  </a:t>
                      </a:r>
                    </a:p>
                    <a:p>
                      <a:pPr marL="285750" indent="-285750" algn="l">
                        <a:buFont typeface="Arial" panose="020B0604020202020204" pitchFamily="34" charset="0"/>
                        <a:buChar char="•"/>
                      </a:pPr>
                      <a:r>
                        <a:rPr lang="en-US" sz="1200" kern="1200" dirty="0">
                          <a:effectLst/>
                        </a:rPr>
                        <a:t>The project will also provide expanded College of Medicine student support space to comply with accreditation guidelines.</a:t>
                      </a:r>
                      <a:endParaRPr lang="en-US" sz="1200" dirty="0"/>
                    </a:p>
                  </a:txBody>
                  <a:tcPr/>
                </a:tc>
                <a:extLst>
                  <a:ext uri="{0D108BD9-81ED-4DB2-BD59-A6C34878D82A}">
                    <a16:rowId xmlns:a16="http://schemas.microsoft.com/office/drawing/2014/main" val="10001"/>
                  </a:ext>
                </a:extLst>
              </a:tr>
              <a:tr h="476096">
                <a:tc>
                  <a:txBody>
                    <a:bodyPr/>
                    <a:lstStyle/>
                    <a:p>
                      <a:pPr algn="l"/>
                      <a:r>
                        <a:rPr lang="en-US" sz="1200" dirty="0"/>
                        <a:t>Pension</a:t>
                      </a:r>
                      <a:r>
                        <a:rPr lang="en-US" sz="1200" baseline="0" dirty="0"/>
                        <a:t> Employer Contribution Recoupment</a:t>
                      </a:r>
                      <a:endParaRPr lang="en-US" sz="1200" dirty="0"/>
                    </a:p>
                  </a:txBody>
                  <a:tcPr/>
                </a:tc>
                <a:tc>
                  <a:txBody>
                    <a:bodyPr/>
                    <a:lstStyle/>
                    <a:p>
                      <a:pPr algn="l"/>
                      <a:r>
                        <a:rPr lang="en-US" sz="1200" dirty="0"/>
                        <a:t>$13,248,116</a:t>
                      </a:r>
                    </a:p>
                  </a:txBody>
                  <a:tcPr/>
                </a:tc>
                <a:tc>
                  <a:txBody>
                    <a:bodyPr/>
                    <a:lstStyle/>
                    <a:p>
                      <a:pPr algn="l"/>
                      <a:r>
                        <a:rPr lang="en-US" sz="1200" kern="1200" dirty="0">
                          <a:effectLst/>
                        </a:rPr>
                        <a:t>Recoup the Enterprise pension</a:t>
                      </a:r>
                      <a:r>
                        <a:rPr lang="en-US" sz="1200" kern="1200" baseline="0" dirty="0">
                          <a:effectLst/>
                        </a:rPr>
                        <a:t> increases that began in FY2018 net of the credit from PEBA</a:t>
                      </a:r>
                      <a:endParaRPr lang="en-US" sz="1200" dirty="0"/>
                    </a:p>
                  </a:txBody>
                  <a:tcPr/>
                </a:tc>
                <a:extLst>
                  <a:ext uri="{0D108BD9-81ED-4DB2-BD59-A6C34878D82A}">
                    <a16:rowId xmlns:a16="http://schemas.microsoft.com/office/drawing/2014/main" val="10002"/>
                  </a:ext>
                </a:extLst>
              </a:tr>
              <a:tr h="476096">
                <a:tc>
                  <a:txBody>
                    <a:bodyPr/>
                    <a:lstStyle/>
                    <a:p>
                      <a:pPr algn="l"/>
                      <a:r>
                        <a:rPr lang="en-US" sz="1200" dirty="0"/>
                        <a:t>134 Additional Positions</a:t>
                      </a:r>
                    </a:p>
                    <a:p>
                      <a:pPr algn="l"/>
                      <a:r>
                        <a:rPr lang="en-US" sz="1200" dirty="0"/>
                        <a:t>(2 federal, 132 other)</a:t>
                      </a:r>
                    </a:p>
                  </a:txBody>
                  <a:tcPr/>
                </a:tc>
                <a:tc>
                  <a:txBody>
                    <a:bodyPr/>
                    <a:lstStyle/>
                    <a:p>
                      <a:pPr algn="l"/>
                      <a:r>
                        <a:rPr lang="en-US" sz="1200" dirty="0"/>
                        <a:t>$0</a:t>
                      </a:r>
                    </a:p>
                  </a:txBody>
                  <a:tcPr/>
                </a:tc>
                <a:tc>
                  <a:txBody>
                    <a:bodyPr/>
                    <a:lstStyle/>
                    <a:p>
                      <a:pPr algn="l"/>
                      <a:r>
                        <a:rPr lang="en-US" sz="1200" dirty="0"/>
                        <a:t>See slide 21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711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Non-recurring Request</a:t>
            </a:r>
          </a:p>
        </p:txBody>
      </p:sp>
      <p:sp>
        <p:nvSpPr>
          <p:cNvPr id="3" name="Content Placeholder 2"/>
          <p:cNvSpPr>
            <a:spLocks noGrp="1"/>
          </p:cNvSpPr>
          <p:nvPr>
            <p:ph idx="1"/>
          </p:nvPr>
        </p:nvSpPr>
        <p:spPr/>
        <p:txBody>
          <a:bodyPr/>
          <a:lstStyle/>
          <a:p>
            <a:endParaRPr lang="en-US" sz="2400" dirty="0"/>
          </a:p>
          <a:p>
            <a:pPr marL="0" indent="0">
              <a:buNone/>
            </a:pPr>
            <a:endParaRPr lang="en-US" dirty="0"/>
          </a:p>
        </p:txBody>
      </p:sp>
      <p:sp>
        <p:nvSpPr>
          <p:cNvPr id="10" name="Slide Number Placeholder 9"/>
          <p:cNvSpPr>
            <a:spLocks noGrp="1"/>
          </p:cNvSpPr>
          <p:nvPr>
            <p:ph type="sldNum" sz="quarter" idx="12"/>
          </p:nvPr>
        </p:nvSpPr>
        <p:spPr>
          <a:xfrm>
            <a:off x="6734284" y="6389301"/>
            <a:ext cx="2133600" cy="365125"/>
          </a:xfrm>
        </p:spPr>
        <p:txBody>
          <a:bodyPr/>
          <a:lstStyle/>
          <a:p>
            <a:pPr algn="r"/>
            <a:fld id="{0EBF85CB-8E6F-4C76-A97C-98828569AB90}" type="slidenum">
              <a:rPr lang="en-US" sz="1200" smtClean="0">
                <a:latin typeface="Calibri" panose="020F0502020204030204" pitchFamily="34" charset="0"/>
              </a:rPr>
              <a:pPr algn="r"/>
              <a:t>17</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7819809"/>
              </p:ext>
            </p:extLst>
          </p:nvPr>
        </p:nvGraphicFramePr>
        <p:xfrm>
          <a:off x="724929" y="1628009"/>
          <a:ext cx="7717505" cy="7416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88305">
                  <a:extLst>
                    <a:ext uri="{9D8B030D-6E8A-4147-A177-3AD203B41FA5}">
                      <a16:colId xmlns:a16="http://schemas.microsoft.com/office/drawing/2014/main" val="20002"/>
                    </a:ext>
                  </a:extLst>
                </a:gridCol>
              </a:tblGrid>
              <a:tr h="370840">
                <a:tc>
                  <a:txBody>
                    <a:bodyPr/>
                    <a:lstStyle/>
                    <a:p>
                      <a:r>
                        <a:rPr lang="en-US" dirty="0"/>
                        <a:t>Request</a:t>
                      </a:r>
                    </a:p>
                  </a:txBody>
                  <a:tcPr/>
                </a:tc>
                <a:tc>
                  <a:txBody>
                    <a:bodyPr/>
                    <a:lstStyle/>
                    <a:p>
                      <a:r>
                        <a:rPr lang="en-US" dirty="0"/>
                        <a:t>Amount</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dirty="0">
                          <a:latin typeface="+mn-lt"/>
                        </a:rPr>
                        <a:t>None requested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04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546"/>
            <a:ext cx="8229600" cy="1143000"/>
          </a:xfrm>
        </p:spPr>
        <p:txBody>
          <a:bodyPr>
            <a:normAutofit/>
          </a:bodyPr>
          <a:lstStyle/>
          <a:p>
            <a:pPr algn="ctr"/>
            <a:r>
              <a:rPr lang="en-US" dirty="0"/>
              <a:t>Capital Request </a:t>
            </a:r>
          </a:p>
        </p:txBody>
      </p:sp>
      <p:sp>
        <p:nvSpPr>
          <p:cNvPr id="3" name="Content Placeholder 2"/>
          <p:cNvSpPr>
            <a:spLocks noGrp="1"/>
          </p:cNvSpPr>
          <p:nvPr>
            <p:ph idx="1"/>
          </p:nvPr>
        </p:nvSpPr>
        <p:spPr/>
        <p:txBody>
          <a:bodyPr/>
          <a:lstStyle/>
          <a:p>
            <a:pPr marL="0" indent="0">
              <a:buNone/>
            </a:pPr>
            <a:endParaRPr lang="en-US" sz="1800" dirty="0"/>
          </a:p>
          <a:p>
            <a:pPr marL="0" indent="0">
              <a:buNone/>
            </a:pPr>
            <a:endParaRPr lang="en-US" sz="1800" dirty="0"/>
          </a:p>
          <a:p>
            <a:endParaRPr lang="en-US" dirty="0"/>
          </a:p>
        </p:txBody>
      </p:sp>
      <p:sp>
        <p:nvSpPr>
          <p:cNvPr id="10" name="Slide Number Placeholder 9"/>
          <p:cNvSpPr>
            <a:spLocks noGrp="1"/>
          </p:cNvSpPr>
          <p:nvPr>
            <p:ph type="sldNum" sz="quarter" idx="12"/>
          </p:nvPr>
        </p:nvSpPr>
        <p:spPr>
          <a:xfrm>
            <a:off x="6725972" y="6389301"/>
            <a:ext cx="2133600" cy="365125"/>
          </a:xfrm>
        </p:spPr>
        <p:txBody>
          <a:bodyPr/>
          <a:lstStyle/>
          <a:p>
            <a:pPr algn="r"/>
            <a:fld id="{0EBF85CB-8E6F-4C76-A97C-98828569AB90}" type="slidenum">
              <a:rPr lang="en-US" sz="1200" smtClean="0">
                <a:latin typeface="Calibri" panose="020F0502020204030204" pitchFamily="34" charset="0"/>
              </a:rPr>
              <a:pPr algn="r"/>
              <a:t>18</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92761"/>
              </p:ext>
            </p:extLst>
          </p:nvPr>
        </p:nvGraphicFramePr>
        <p:xfrm>
          <a:off x="498389" y="1200665"/>
          <a:ext cx="8153400" cy="4407270"/>
        </p:xfrm>
        <a:graphic>
          <a:graphicData uri="http://schemas.openxmlformats.org/drawingml/2006/table">
            <a:tbl>
              <a:tblPr firstRow="1" bandRow="1">
                <a:tableStyleId>{5C22544A-7EE6-4342-B048-85BDC9FD1C3A}</a:tableStyleId>
              </a:tblPr>
              <a:tblGrid>
                <a:gridCol w="2386701">
                  <a:extLst>
                    <a:ext uri="{9D8B030D-6E8A-4147-A177-3AD203B41FA5}">
                      <a16:colId xmlns:a16="http://schemas.microsoft.com/office/drawing/2014/main" val="20000"/>
                    </a:ext>
                  </a:extLst>
                </a:gridCol>
                <a:gridCol w="2293882">
                  <a:extLst>
                    <a:ext uri="{9D8B030D-6E8A-4147-A177-3AD203B41FA5}">
                      <a16:colId xmlns:a16="http://schemas.microsoft.com/office/drawing/2014/main" val="20001"/>
                    </a:ext>
                  </a:extLst>
                </a:gridCol>
                <a:gridCol w="3472817">
                  <a:extLst>
                    <a:ext uri="{9D8B030D-6E8A-4147-A177-3AD203B41FA5}">
                      <a16:colId xmlns:a16="http://schemas.microsoft.com/office/drawing/2014/main" val="20002"/>
                    </a:ext>
                  </a:extLst>
                </a:gridCol>
              </a:tblGrid>
              <a:tr h="415301">
                <a:tc>
                  <a:txBody>
                    <a:bodyPr/>
                    <a:lstStyle/>
                    <a:p>
                      <a:pPr algn="l"/>
                      <a:r>
                        <a:rPr lang="en-US" dirty="0"/>
                        <a:t>Request</a:t>
                      </a:r>
                    </a:p>
                  </a:txBody>
                  <a:tcPr/>
                </a:tc>
                <a:tc>
                  <a:txBody>
                    <a:bodyPr/>
                    <a:lstStyle/>
                    <a:p>
                      <a:pPr algn="l"/>
                      <a:r>
                        <a:rPr lang="en-US" dirty="0"/>
                        <a:t>Amount</a:t>
                      </a:r>
                    </a:p>
                  </a:txBody>
                  <a:tcPr/>
                </a:tc>
                <a:tc>
                  <a:txBody>
                    <a:bodyPr/>
                    <a:lstStyle/>
                    <a:p>
                      <a:pPr algn="l"/>
                      <a:r>
                        <a:rPr lang="en-US" dirty="0"/>
                        <a:t>Description</a:t>
                      </a:r>
                    </a:p>
                  </a:txBody>
                  <a:tcPr/>
                </a:tc>
                <a:extLst>
                  <a:ext uri="{0D108BD9-81ED-4DB2-BD59-A6C34878D82A}">
                    <a16:rowId xmlns:a16="http://schemas.microsoft.com/office/drawing/2014/main" val="10000"/>
                  </a:ext>
                </a:extLst>
              </a:tr>
              <a:tr h="1187809">
                <a:tc>
                  <a:txBody>
                    <a:bodyPr/>
                    <a:lstStyle/>
                    <a:p>
                      <a:pPr algn="l"/>
                      <a:r>
                        <a:rPr lang="en-US" sz="1400" dirty="0"/>
                        <a:t>FY2019-20 Capital</a:t>
                      </a:r>
                      <a:r>
                        <a:rPr lang="en-US" sz="1400" baseline="0" dirty="0"/>
                        <a:t> Renewal</a:t>
                      </a:r>
                      <a:endParaRPr lang="en-US" sz="1400" dirty="0"/>
                    </a:p>
                  </a:txBody>
                  <a:tcPr/>
                </a:tc>
                <a:tc>
                  <a:txBody>
                    <a:bodyPr/>
                    <a:lstStyle/>
                    <a:p>
                      <a:pPr algn="l"/>
                      <a:r>
                        <a:rPr lang="en-US" sz="1400" dirty="0"/>
                        <a:t>$25,000,000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To maintain critical systems (mechanical, electrical, plumbing, exterior façade, roofs, conveyance and building envelope)</a:t>
                      </a:r>
                    </a:p>
                    <a:p>
                      <a:pPr algn="l"/>
                      <a:endParaRPr lang="en-US" dirty="0"/>
                    </a:p>
                  </a:txBody>
                  <a:tcPr/>
                </a:tc>
                <a:extLst>
                  <a:ext uri="{0D108BD9-81ED-4DB2-BD59-A6C34878D82A}">
                    <a16:rowId xmlns:a16="http://schemas.microsoft.com/office/drawing/2014/main" val="10001"/>
                  </a:ext>
                </a:extLst>
              </a:tr>
              <a:tr h="1954924">
                <a:tc>
                  <a:txBody>
                    <a:bodyPr/>
                    <a:lstStyle/>
                    <a:p>
                      <a:pPr algn="l"/>
                      <a:r>
                        <a:rPr lang="en-US" sz="1400" dirty="0"/>
                        <a:t>Interprofessional Health/ Innovation Projects</a:t>
                      </a:r>
                    </a:p>
                  </a:txBody>
                  <a:tcPr/>
                </a:tc>
                <a:tc>
                  <a:txBody>
                    <a:bodyPr/>
                    <a:lstStyle/>
                    <a:p>
                      <a:pPr algn="l"/>
                      <a:r>
                        <a:rPr lang="en-US" sz="1400" dirty="0"/>
                        <a:t>$53,000,000</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Consolidate student services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Expand distance learning</a:t>
                      </a:r>
                      <a:r>
                        <a:rPr lang="en-US" sz="1400" baseline="0" dirty="0"/>
                        <a:t> programs, renovate </a:t>
                      </a:r>
                      <a:endParaRPr lang="en-US" sz="14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Renovate Colbert Library for</a:t>
                      </a:r>
                      <a:r>
                        <a:rPr lang="en-US" sz="1400" baseline="0" dirty="0"/>
                        <a:t> College of Medicine academic services</a:t>
                      </a:r>
                      <a:endParaRPr lang="en-US" sz="14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Addition for Basic Science</a:t>
                      </a:r>
                      <a:r>
                        <a:rPr lang="en-US" sz="1400" baseline="0" dirty="0"/>
                        <a:t> Building to relocate College of Pharmacy classrooms</a:t>
                      </a:r>
                      <a:endParaRPr lang="en-US" sz="1400" dirty="0"/>
                    </a:p>
                    <a:p>
                      <a:pPr algn="l"/>
                      <a:endParaRPr lang="en-US" dirty="0"/>
                    </a:p>
                  </a:txBody>
                  <a:tcPr/>
                </a:tc>
                <a:extLst>
                  <a:ext uri="{0D108BD9-81ED-4DB2-BD59-A6C34878D82A}">
                    <a16:rowId xmlns:a16="http://schemas.microsoft.com/office/drawing/2014/main" val="10003"/>
                  </a:ext>
                </a:extLst>
              </a:tr>
              <a:tr h="406196">
                <a:tc>
                  <a:txBody>
                    <a:bodyPr/>
                    <a:lstStyle/>
                    <a:p>
                      <a:pPr algn="l"/>
                      <a:r>
                        <a:rPr lang="en-US" sz="1400" dirty="0"/>
                        <a:t>Renovation Projects</a:t>
                      </a:r>
                    </a:p>
                  </a:txBody>
                  <a:tcPr/>
                </a:tc>
                <a:tc>
                  <a:txBody>
                    <a:bodyPr/>
                    <a:lstStyle/>
                    <a:p>
                      <a:pPr algn="l"/>
                      <a:r>
                        <a:rPr lang="en-US" sz="1400" dirty="0"/>
                        <a:t>$15,000,000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Renovation and backfill of existing University</a:t>
                      </a:r>
                      <a:r>
                        <a:rPr lang="en-US" sz="1400" baseline="0" dirty="0"/>
                        <a:t> space to ensure alignment of academic and clinical missions</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97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65" y="274638"/>
            <a:ext cx="8229600" cy="1143000"/>
          </a:xfrm>
        </p:spPr>
        <p:txBody>
          <a:bodyPr>
            <a:normAutofit/>
          </a:bodyPr>
          <a:lstStyle/>
          <a:p>
            <a:pPr algn="ctr"/>
            <a:r>
              <a:rPr lang="en-US" dirty="0"/>
              <a:t>Other Fund Request</a:t>
            </a:r>
          </a:p>
        </p:txBody>
      </p:sp>
      <p:sp>
        <p:nvSpPr>
          <p:cNvPr id="10" name="Slide Number Placeholder 9"/>
          <p:cNvSpPr>
            <a:spLocks noGrp="1"/>
          </p:cNvSpPr>
          <p:nvPr>
            <p:ph type="sldNum" sz="quarter" idx="12"/>
          </p:nvPr>
        </p:nvSpPr>
        <p:spPr>
          <a:xfrm>
            <a:off x="6726047" y="6389228"/>
            <a:ext cx="2133600" cy="365125"/>
          </a:xfrm>
        </p:spPr>
        <p:txBody>
          <a:bodyPr/>
          <a:lstStyle/>
          <a:p>
            <a:pPr algn="r"/>
            <a:fld id="{0EBF85CB-8E6F-4C76-A97C-98828569AB90}" type="slidenum">
              <a:rPr lang="en-US" sz="1200" smtClean="0">
                <a:latin typeface="Calibri" panose="020F0502020204030204" pitchFamily="34" charset="0"/>
              </a:rPr>
              <a:pPr algn="r"/>
              <a:t>19</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366163"/>
              </p:ext>
            </p:extLst>
          </p:nvPr>
        </p:nvGraphicFramePr>
        <p:xfrm>
          <a:off x="539578" y="1661985"/>
          <a:ext cx="8258432" cy="2164080"/>
        </p:xfrm>
        <a:graphic>
          <a:graphicData uri="http://schemas.openxmlformats.org/drawingml/2006/table">
            <a:tbl>
              <a:tblPr firstRow="1" bandRow="1">
                <a:tableStyleId>{5C22544A-7EE6-4342-B048-85BDC9FD1C3A}</a:tableStyleId>
              </a:tblPr>
              <a:tblGrid>
                <a:gridCol w="2064608">
                  <a:extLst>
                    <a:ext uri="{9D8B030D-6E8A-4147-A177-3AD203B41FA5}">
                      <a16:colId xmlns:a16="http://schemas.microsoft.com/office/drawing/2014/main" val="20000"/>
                    </a:ext>
                  </a:extLst>
                </a:gridCol>
                <a:gridCol w="1359293">
                  <a:extLst>
                    <a:ext uri="{9D8B030D-6E8A-4147-A177-3AD203B41FA5}">
                      <a16:colId xmlns:a16="http://schemas.microsoft.com/office/drawing/2014/main" val="20001"/>
                    </a:ext>
                  </a:extLst>
                </a:gridCol>
                <a:gridCol w="2083094">
                  <a:extLst>
                    <a:ext uri="{9D8B030D-6E8A-4147-A177-3AD203B41FA5}">
                      <a16:colId xmlns:a16="http://schemas.microsoft.com/office/drawing/2014/main" val="20002"/>
                    </a:ext>
                  </a:extLst>
                </a:gridCol>
                <a:gridCol w="2751437">
                  <a:extLst>
                    <a:ext uri="{9D8B030D-6E8A-4147-A177-3AD203B41FA5}">
                      <a16:colId xmlns:a16="http://schemas.microsoft.com/office/drawing/2014/main" val="20003"/>
                    </a:ext>
                  </a:extLst>
                </a:gridCol>
              </a:tblGrid>
              <a:tr h="320814">
                <a:tc>
                  <a:txBody>
                    <a:bodyPr/>
                    <a:lstStyle/>
                    <a:p>
                      <a:r>
                        <a:rPr lang="en-US" dirty="0"/>
                        <a:t>Request</a:t>
                      </a:r>
                    </a:p>
                  </a:txBody>
                  <a:tcPr/>
                </a:tc>
                <a:tc>
                  <a:txBody>
                    <a:bodyPr/>
                    <a:lstStyle/>
                    <a:p>
                      <a:r>
                        <a:rPr lang="en-US" dirty="0"/>
                        <a:t>Amount</a:t>
                      </a:r>
                    </a:p>
                  </a:txBody>
                  <a:tcPr/>
                </a:tc>
                <a:tc>
                  <a:txBody>
                    <a:bodyPr/>
                    <a:lstStyle/>
                    <a:p>
                      <a:r>
                        <a:rPr lang="en-US" dirty="0"/>
                        <a:t>Revenue Source</a:t>
                      </a:r>
                    </a:p>
                  </a:txBody>
                  <a:tcPr/>
                </a:tc>
                <a:tc>
                  <a:txBody>
                    <a:bodyPr/>
                    <a:lstStyle/>
                    <a:p>
                      <a:r>
                        <a:rPr lang="en-US" dirty="0"/>
                        <a:t>Description</a:t>
                      </a:r>
                    </a:p>
                  </a:txBody>
                  <a:tcPr/>
                </a:tc>
                <a:extLst>
                  <a:ext uri="{0D108BD9-81ED-4DB2-BD59-A6C34878D82A}">
                    <a16:rowId xmlns:a16="http://schemas.microsoft.com/office/drawing/2014/main" val="10000"/>
                  </a:ext>
                </a:extLst>
              </a:tr>
              <a:tr h="1793042">
                <a:tc>
                  <a:txBody>
                    <a:bodyPr/>
                    <a:lstStyle/>
                    <a:p>
                      <a:r>
                        <a:rPr lang="en-US" sz="1400" dirty="0"/>
                        <a:t>FY2019-20 Other Fund Changes </a:t>
                      </a:r>
                    </a:p>
                  </a:txBody>
                  <a:tcPr/>
                </a:tc>
                <a:tc>
                  <a:txBody>
                    <a:bodyPr/>
                    <a:lstStyle/>
                    <a:p>
                      <a:r>
                        <a:rPr lang="en-US" sz="1400" dirty="0"/>
                        <a:t>$26,878,651</a:t>
                      </a:r>
                    </a:p>
                  </a:txBody>
                  <a:tcPr/>
                </a:tc>
                <a:tc>
                  <a:txBody>
                    <a:bodyPr/>
                    <a:lstStyle/>
                    <a:p>
                      <a:r>
                        <a:rPr lang="en-US" sz="1400" dirty="0"/>
                        <a:t>Clinical</a:t>
                      </a:r>
                      <a:r>
                        <a:rPr lang="en-US" sz="1400" baseline="0" dirty="0"/>
                        <a:t> revenue, private gifts, and grants</a:t>
                      </a:r>
                      <a:endParaRPr lang="en-US" sz="1400"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Clinical operations to include new Children’s Hospital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Growth in clinical</a:t>
                      </a:r>
                      <a:r>
                        <a:rPr lang="en-US" sz="1400" baseline="0" dirty="0"/>
                        <a:t> trials and research</a:t>
                      </a:r>
                      <a:r>
                        <a:rPr lang="en-US" sz="1400" dirty="0"/>
                        <a:t> programs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College</a:t>
                      </a:r>
                      <a:r>
                        <a:rPr lang="en-US" sz="1400" baseline="0" dirty="0"/>
                        <a:t> of Nursing growth in enrollment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Growth in online learning programs</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349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1151"/>
          </a:xfrm>
        </p:spPr>
        <p:txBody>
          <a:bodyPr>
            <a:normAutofit/>
          </a:bodyPr>
          <a:lstStyle/>
          <a:p>
            <a:pPr algn="ctr"/>
            <a:r>
              <a:rPr lang="en-US" dirty="0"/>
              <a:t>MUSC Health Highlights</a:t>
            </a:r>
          </a:p>
        </p:txBody>
      </p:sp>
      <p:sp>
        <p:nvSpPr>
          <p:cNvPr id="3" name="Content Placeholder 2"/>
          <p:cNvSpPr>
            <a:spLocks noGrp="1"/>
          </p:cNvSpPr>
          <p:nvPr>
            <p:ph idx="1"/>
          </p:nvPr>
        </p:nvSpPr>
        <p:spPr>
          <a:xfrm>
            <a:off x="457200" y="1329440"/>
            <a:ext cx="8229600" cy="4781548"/>
          </a:xfrm>
        </p:spPr>
        <p:txBody>
          <a:bodyPr>
            <a:normAutofit/>
          </a:bodyPr>
          <a:lstStyle/>
          <a:p>
            <a:pPr marL="342900" indent="-342900">
              <a:spcBef>
                <a:spcPts val="0"/>
              </a:spcBef>
              <a:buFont typeface="Arial" panose="020B0604020202020204" pitchFamily="34" charset="0"/>
              <a:buChar char="•"/>
            </a:pPr>
            <a:r>
              <a:rPr lang="en-US" sz="1800" dirty="0">
                <a:solidFill>
                  <a:srgbClr val="005288"/>
                </a:solidFill>
              </a:rPr>
              <a:t>Over one million patient visits per year</a:t>
            </a:r>
          </a:p>
          <a:p>
            <a:pPr>
              <a:spcBef>
                <a:spcPts val="0"/>
              </a:spcBef>
            </a:pPr>
            <a:endParaRPr lang="en-US" sz="1800" dirty="0">
              <a:solidFill>
                <a:srgbClr val="005288"/>
              </a:solidFill>
            </a:endParaRPr>
          </a:p>
          <a:p>
            <a:pPr marL="342900" indent="-342900">
              <a:spcBef>
                <a:spcPts val="0"/>
              </a:spcBef>
              <a:buFont typeface="Arial" panose="020B0604020202020204" pitchFamily="34" charset="0"/>
              <a:buChar char="•"/>
            </a:pPr>
            <a:r>
              <a:rPr lang="en-US" altLang="en-US" sz="1800" i="1" dirty="0">
                <a:solidFill>
                  <a:srgbClr val="005288"/>
                </a:solidFill>
                <a:cs typeface="Arial" panose="020B0604020202020204" pitchFamily="34" charset="0"/>
              </a:rPr>
              <a:t>U.S. News &amp; World Report </a:t>
            </a:r>
            <a:r>
              <a:rPr lang="en-US" altLang="en-US" sz="1800" dirty="0">
                <a:solidFill>
                  <a:srgbClr val="005288"/>
                </a:solidFill>
                <a:cs typeface="Arial" panose="020B0604020202020204" pitchFamily="34" charset="0"/>
              </a:rPr>
              <a:t>again</a:t>
            </a:r>
            <a:r>
              <a:rPr lang="en-US" altLang="en-US" sz="1800" i="1" dirty="0">
                <a:solidFill>
                  <a:srgbClr val="005288"/>
                </a:solidFill>
                <a:cs typeface="Arial" panose="020B0604020202020204" pitchFamily="34" charset="0"/>
              </a:rPr>
              <a:t> </a:t>
            </a:r>
            <a:r>
              <a:rPr lang="en-US" altLang="en-US" sz="1800" dirty="0">
                <a:solidFill>
                  <a:srgbClr val="005288"/>
                </a:solidFill>
                <a:cs typeface="Arial" panose="020B0604020202020204" pitchFamily="34" charset="0"/>
              </a:rPr>
              <a:t>ranked MUSC #1 hospital in SC; 6 of our pediatric specialties in the top 50 programs across the nation</a:t>
            </a:r>
          </a:p>
          <a:p>
            <a:pPr>
              <a:spcBef>
                <a:spcPts val="0"/>
              </a:spcBef>
            </a:pPr>
            <a:endParaRPr lang="en-US" sz="1800" dirty="0">
              <a:solidFill>
                <a:srgbClr val="005288"/>
              </a:solidFill>
            </a:endParaRPr>
          </a:p>
          <a:p>
            <a:pPr marL="342900" indent="-342900">
              <a:spcBef>
                <a:spcPts val="0"/>
              </a:spcBef>
              <a:buFont typeface="Arial" panose="020B0604020202020204" pitchFamily="34" charset="0"/>
              <a:buChar char="•"/>
            </a:pPr>
            <a:r>
              <a:rPr lang="en-US" altLang="en-US" sz="1800" dirty="0">
                <a:solidFill>
                  <a:srgbClr val="005288"/>
                </a:solidFill>
                <a:ea typeface="ＭＳ Ｐゴシック" pitchFamily="-105" charset="-128"/>
                <a:cs typeface="Arial" panose="020B0604020202020204" pitchFamily="34" charset="0"/>
              </a:rPr>
              <a:t>10 nationally-ranked programs in </a:t>
            </a:r>
            <a:r>
              <a:rPr lang="en-US" altLang="en-US" sz="1800" i="1" dirty="0">
                <a:solidFill>
                  <a:srgbClr val="005288"/>
                </a:solidFill>
                <a:ea typeface="ＭＳ Ｐゴシック" pitchFamily="-105" charset="-128"/>
                <a:cs typeface="Arial" panose="020B0604020202020204" pitchFamily="34" charset="0"/>
              </a:rPr>
              <a:t>U.S. News and World Report</a:t>
            </a:r>
            <a:r>
              <a:rPr lang="en-US" altLang="en-US" sz="1800" dirty="0">
                <a:solidFill>
                  <a:srgbClr val="005288"/>
                </a:solidFill>
                <a:ea typeface="ＭＳ Ｐゴシック" pitchFamily="-105" charset="-128"/>
                <a:cs typeface="Arial" panose="020B0604020202020204" pitchFamily="34" charset="0"/>
              </a:rPr>
              <a:t> (top 1% of similar U.S. hospitals)</a:t>
            </a:r>
          </a:p>
          <a:p>
            <a:pPr marL="342900" indent="-342900">
              <a:spcBef>
                <a:spcPts val="0"/>
              </a:spcBef>
              <a:buFont typeface="Arial" panose="020B0604020202020204" pitchFamily="34" charset="0"/>
              <a:buChar char="•"/>
            </a:pPr>
            <a:endParaRPr lang="en-US" altLang="en-US" sz="1800" dirty="0">
              <a:solidFill>
                <a:srgbClr val="005288"/>
              </a:solidFill>
              <a:ea typeface="ＭＳ Ｐゴシック" pitchFamily="-105" charset="-128"/>
              <a:cs typeface="Arial" panose="020B0604020202020204" pitchFamily="34" charset="0"/>
            </a:endParaRPr>
          </a:p>
          <a:p>
            <a:pPr marL="342900" indent="-342900">
              <a:spcBef>
                <a:spcPts val="0"/>
              </a:spcBef>
              <a:buFont typeface="Arial" panose="020B0604020202020204" pitchFamily="34" charset="0"/>
              <a:buChar char="•"/>
            </a:pPr>
            <a:r>
              <a:rPr lang="en-US" altLang="en-US" sz="1800" dirty="0">
                <a:solidFill>
                  <a:srgbClr val="005288"/>
                </a:solidFill>
                <a:ea typeface="ＭＳ Ｐゴシック" pitchFamily="-105" charset="-128"/>
                <a:cs typeface="Arial" panose="020B0604020202020204" pitchFamily="34" charset="0"/>
              </a:rPr>
              <a:t>MUSC was named one of the first national Telehealth Centers of Excellence and awarded a grant from the U.S. Department of Health and Human Services</a:t>
            </a:r>
          </a:p>
          <a:p>
            <a:pPr>
              <a:spcBef>
                <a:spcPts val="0"/>
              </a:spcBef>
            </a:pPr>
            <a:endParaRPr lang="en-US" altLang="en-US" sz="1800" dirty="0">
              <a:solidFill>
                <a:srgbClr val="005288"/>
              </a:solidFill>
              <a:ea typeface="ＭＳ Ｐゴシック" pitchFamily="-105" charset="-128"/>
              <a:cs typeface="Arial" panose="020B0604020202020204" pitchFamily="34" charset="0"/>
            </a:endParaRPr>
          </a:p>
          <a:p>
            <a:pPr marL="342900" indent="-342900">
              <a:spcBef>
                <a:spcPts val="0"/>
              </a:spcBef>
              <a:buFont typeface="Arial" panose="020B0604020202020204" pitchFamily="34" charset="0"/>
              <a:buChar char="•"/>
            </a:pPr>
            <a:r>
              <a:rPr lang="en-US" altLang="en-US" sz="1800" dirty="0">
                <a:solidFill>
                  <a:srgbClr val="005288"/>
                </a:solidFill>
                <a:ea typeface="ＭＳ Ｐゴシック" pitchFamily="-105" charset="-128"/>
                <a:cs typeface="Arial" panose="020B0604020202020204" pitchFamily="34" charset="0"/>
              </a:rPr>
              <a:t>Created Lowcountry Stroke Collaborative in partnership with Roper St. Francis Healthcare</a:t>
            </a:r>
          </a:p>
          <a:p>
            <a:pPr marL="342900" indent="-342900">
              <a:spcBef>
                <a:spcPts val="0"/>
              </a:spcBef>
              <a:buFont typeface="Arial" panose="020B0604020202020204" pitchFamily="34" charset="0"/>
              <a:buChar char="•"/>
            </a:pPr>
            <a:endParaRPr lang="en-US" sz="1800" dirty="0">
              <a:solidFill>
                <a:srgbClr val="005288"/>
              </a:solidFill>
              <a:ea typeface="ＭＳ Ｐゴシック" pitchFamily="-105" charset="-128"/>
              <a:cs typeface="Arial" panose="020B0604020202020204" pitchFamily="34" charset="0"/>
            </a:endParaRPr>
          </a:p>
          <a:p>
            <a:pPr marL="342900" indent="-342900">
              <a:spcBef>
                <a:spcPts val="0"/>
              </a:spcBef>
              <a:buFont typeface="Arial" panose="020B0604020202020204" pitchFamily="34" charset="0"/>
              <a:buChar char="•"/>
            </a:pPr>
            <a:endParaRPr lang="en-US" sz="1800" dirty="0"/>
          </a:p>
          <a:p>
            <a:pPr marL="342900" indent="-342900">
              <a:spcBef>
                <a:spcPts val="0"/>
              </a:spcBef>
              <a:buFont typeface="Arial" panose="020B0604020202020204" pitchFamily="34" charset="0"/>
              <a:buChar char="•"/>
            </a:pPr>
            <a:endParaRPr lang="en-US" dirty="0"/>
          </a:p>
        </p:txBody>
      </p:sp>
      <p:sp>
        <p:nvSpPr>
          <p:cNvPr id="5" name="Slide Number Placeholder 4"/>
          <p:cNvSpPr>
            <a:spLocks noGrp="1"/>
          </p:cNvSpPr>
          <p:nvPr>
            <p:ph type="sldNum" sz="quarter" idx="12"/>
          </p:nvPr>
        </p:nvSpPr>
        <p:spPr>
          <a:xfrm>
            <a:off x="8597900" y="6381750"/>
            <a:ext cx="749299" cy="339725"/>
          </a:xfrm>
        </p:spPr>
        <p:txBody>
          <a:bodyPr/>
          <a:lstStyle/>
          <a:p>
            <a:fld id="{0EBF85CB-8E6F-4C76-A97C-98828569AB90}" type="slidenum">
              <a:rPr lang="en-US" sz="1200" smtClean="0">
                <a:latin typeface="Calibri" panose="020F0502020204030204" pitchFamily="34" charset="0"/>
                <a:cs typeface="Calibri" panose="020F0502020204030204" pitchFamily="34" charset="0"/>
              </a:rPr>
              <a:pPr/>
              <a:t>2</a:t>
            </a:fld>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61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Federal Fund Request</a:t>
            </a:r>
          </a:p>
        </p:txBody>
      </p:sp>
      <p:sp>
        <p:nvSpPr>
          <p:cNvPr id="10" name="Slide Number Placeholder 9"/>
          <p:cNvSpPr>
            <a:spLocks noGrp="1"/>
          </p:cNvSpPr>
          <p:nvPr>
            <p:ph type="sldNum" sz="quarter" idx="12"/>
          </p:nvPr>
        </p:nvSpPr>
        <p:spPr>
          <a:xfrm>
            <a:off x="6734286" y="6389228"/>
            <a:ext cx="2133600" cy="365125"/>
          </a:xfrm>
        </p:spPr>
        <p:txBody>
          <a:bodyPr/>
          <a:lstStyle/>
          <a:p>
            <a:pPr algn="r"/>
            <a:fld id="{0EBF85CB-8E6F-4C76-A97C-98828569AB90}" type="slidenum">
              <a:rPr lang="en-US" sz="1200" smtClean="0">
                <a:latin typeface="Calibri" panose="020F0502020204030204" pitchFamily="34" charset="0"/>
              </a:rPr>
              <a:pPr algn="r"/>
              <a:t>20</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48885891"/>
              </p:ext>
            </p:extLst>
          </p:nvPr>
        </p:nvGraphicFramePr>
        <p:xfrm>
          <a:off x="387178" y="1526672"/>
          <a:ext cx="8188411" cy="2169160"/>
        </p:xfrm>
        <a:graphic>
          <a:graphicData uri="http://schemas.openxmlformats.org/drawingml/2006/table">
            <a:tbl>
              <a:tblPr firstRow="1" bandRow="1">
                <a:tableStyleId>{5C22544A-7EE6-4342-B048-85BDC9FD1C3A}</a:tableStyleId>
              </a:tblPr>
              <a:tblGrid>
                <a:gridCol w="1725401">
                  <a:extLst>
                    <a:ext uri="{9D8B030D-6E8A-4147-A177-3AD203B41FA5}">
                      <a16:colId xmlns:a16="http://schemas.microsoft.com/office/drawing/2014/main" val="20000"/>
                    </a:ext>
                  </a:extLst>
                </a:gridCol>
                <a:gridCol w="1135118">
                  <a:extLst>
                    <a:ext uri="{9D8B030D-6E8A-4147-A177-3AD203B41FA5}">
                      <a16:colId xmlns:a16="http://schemas.microsoft.com/office/drawing/2014/main" val="20001"/>
                    </a:ext>
                  </a:extLst>
                </a:gridCol>
                <a:gridCol w="2490951">
                  <a:extLst>
                    <a:ext uri="{9D8B030D-6E8A-4147-A177-3AD203B41FA5}">
                      <a16:colId xmlns:a16="http://schemas.microsoft.com/office/drawing/2014/main" val="20002"/>
                    </a:ext>
                  </a:extLst>
                </a:gridCol>
                <a:gridCol w="2836941">
                  <a:extLst>
                    <a:ext uri="{9D8B030D-6E8A-4147-A177-3AD203B41FA5}">
                      <a16:colId xmlns:a16="http://schemas.microsoft.com/office/drawing/2014/main" val="20003"/>
                    </a:ext>
                  </a:extLst>
                </a:gridCol>
              </a:tblGrid>
              <a:tr h="370840">
                <a:tc>
                  <a:txBody>
                    <a:bodyPr/>
                    <a:lstStyle/>
                    <a:p>
                      <a:r>
                        <a:rPr lang="en-US" dirty="0"/>
                        <a:t>Request</a:t>
                      </a:r>
                    </a:p>
                  </a:txBody>
                  <a:tcPr/>
                </a:tc>
                <a:tc>
                  <a:txBody>
                    <a:bodyPr/>
                    <a:lstStyle/>
                    <a:p>
                      <a:r>
                        <a:rPr lang="en-US" dirty="0"/>
                        <a:t>Amount</a:t>
                      </a:r>
                    </a:p>
                  </a:txBody>
                  <a:tcPr/>
                </a:tc>
                <a:tc>
                  <a:txBody>
                    <a:bodyPr/>
                    <a:lstStyle/>
                    <a:p>
                      <a:r>
                        <a:rPr lang="en-US" dirty="0"/>
                        <a:t>Revenue Source</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r>
                        <a:rPr lang="en-US" sz="1400" dirty="0"/>
                        <a:t>FY2019-20 Federal Fund Changes </a:t>
                      </a:r>
                    </a:p>
                  </a:txBody>
                  <a:tcPr/>
                </a:tc>
                <a:tc>
                  <a:txBody>
                    <a:bodyPr/>
                    <a:lstStyle/>
                    <a:p>
                      <a:r>
                        <a:rPr lang="en-US" sz="1400" dirty="0"/>
                        <a:t>$8,128,280</a:t>
                      </a:r>
                    </a:p>
                  </a:txBody>
                  <a:tcPr/>
                </a:tc>
                <a:tc>
                  <a:txBody>
                    <a:bodyPr/>
                    <a:lstStyle/>
                    <a:p>
                      <a:r>
                        <a:rPr lang="en-US" sz="1400" dirty="0"/>
                        <a:t>Federal</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Growth in cancer research</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Support sustainability</a:t>
                      </a:r>
                      <a:r>
                        <a:rPr lang="en-US" sz="1400" baseline="0" dirty="0"/>
                        <a:t> for the growth of research program</a:t>
                      </a:r>
                      <a:endParaRPr lang="en-US" sz="14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Growth</a:t>
                      </a:r>
                      <a:r>
                        <a:rPr lang="en-US" sz="1400" baseline="0" dirty="0"/>
                        <a:t> basic science research in Pediatrics and clinical research relating to the new Children’s Hospital </a:t>
                      </a:r>
                      <a:endParaRPr lang="en-US" sz="1400" dirty="0"/>
                    </a:p>
                    <a:p>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468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65" y="70338"/>
            <a:ext cx="8229600" cy="978036"/>
          </a:xfrm>
        </p:spPr>
        <p:txBody>
          <a:bodyPr>
            <a:normAutofit/>
          </a:bodyPr>
          <a:lstStyle/>
          <a:p>
            <a:pPr algn="ctr"/>
            <a:r>
              <a:rPr lang="en-US" dirty="0"/>
              <a:t>FTE Request</a:t>
            </a:r>
          </a:p>
        </p:txBody>
      </p:sp>
      <p:sp>
        <p:nvSpPr>
          <p:cNvPr id="10" name="Slide Number Placeholder 9"/>
          <p:cNvSpPr>
            <a:spLocks noGrp="1"/>
          </p:cNvSpPr>
          <p:nvPr>
            <p:ph type="sldNum" sz="quarter" idx="12"/>
          </p:nvPr>
        </p:nvSpPr>
        <p:spPr>
          <a:xfrm>
            <a:off x="6734211" y="6389228"/>
            <a:ext cx="2133600" cy="365125"/>
          </a:xfrm>
        </p:spPr>
        <p:txBody>
          <a:bodyPr/>
          <a:lstStyle/>
          <a:p>
            <a:pPr algn="r"/>
            <a:fld id="{0EBF85CB-8E6F-4C76-A97C-98828569AB90}" type="slidenum">
              <a:rPr lang="en-US" sz="1200" smtClean="0">
                <a:latin typeface="Calibri" panose="020F0502020204030204" pitchFamily="34" charset="0"/>
              </a:rPr>
              <a:pPr algn="r"/>
              <a:t>21</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1829819"/>
              </p:ext>
            </p:extLst>
          </p:nvPr>
        </p:nvGraphicFramePr>
        <p:xfrm>
          <a:off x="449316" y="817763"/>
          <a:ext cx="8372950" cy="5258131"/>
        </p:xfrm>
        <a:graphic>
          <a:graphicData uri="http://schemas.openxmlformats.org/drawingml/2006/table">
            <a:tbl>
              <a:tblPr firstRow="1" bandRow="1">
                <a:tableStyleId>{5C22544A-7EE6-4342-B048-85BDC9FD1C3A}</a:tableStyleId>
              </a:tblPr>
              <a:tblGrid>
                <a:gridCol w="1095705">
                  <a:extLst>
                    <a:ext uri="{9D8B030D-6E8A-4147-A177-3AD203B41FA5}">
                      <a16:colId xmlns:a16="http://schemas.microsoft.com/office/drawing/2014/main" val="20000"/>
                    </a:ext>
                  </a:extLst>
                </a:gridCol>
                <a:gridCol w="1048407">
                  <a:extLst>
                    <a:ext uri="{9D8B030D-6E8A-4147-A177-3AD203B41FA5}">
                      <a16:colId xmlns:a16="http://schemas.microsoft.com/office/drawing/2014/main" val="20001"/>
                    </a:ext>
                  </a:extLst>
                </a:gridCol>
                <a:gridCol w="2230820">
                  <a:extLst>
                    <a:ext uri="{9D8B030D-6E8A-4147-A177-3AD203B41FA5}">
                      <a16:colId xmlns:a16="http://schemas.microsoft.com/office/drawing/2014/main" val="20002"/>
                    </a:ext>
                  </a:extLst>
                </a:gridCol>
                <a:gridCol w="3998018">
                  <a:extLst>
                    <a:ext uri="{9D8B030D-6E8A-4147-A177-3AD203B41FA5}">
                      <a16:colId xmlns:a16="http://schemas.microsoft.com/office/drawing/2014/main" val="20003"/>
                    </a:ext>
                  </a:extLst>
                </a:gridCol>
              </a:tblGrid>
              <a:tr h="361283">
                <a:tc>
                  <a:txBody>
                    <a:bodyPr/>
                    <a:lstStyle/>
                    <a:p>
                      <a:r>
                        <a:rPr lang="en-US" dirty="0"/>
                        <a:t>Request</a:t>
                      </a:r>
                    </a:p>
                  </a:txBody>
                  <a:tcPr/>
                </a:tc>
                <a:tc>
                  <a:txBody>
                    <a:bodyPr/>
                    <a:lstStyle/>
                    <a:p>
                      <a:r>
                        <a:rPr lang="en-US" dirty="0"/>
                        <a:t>Amount</a:t>
                      </a:r>
                    </a:p>
                  </a:txBody>
                  <a:tcPr/>
                </a:tc>
                <a:tc>
                  <a:txBody>
                    <a:bodyPr/>
                    <a:lstStyle/>
                    <a:p>
                      <a:r>
                        <a:rPr lang="en-US" dirty="0"/>
                        <a:t>Revenue Source</a:t>
                      </a:r>
                    </a:p>
                  </a:txBody>
                  <a:tcPr/>
                </a:tc>
                <a:tc>
                  <a:txBody>
                    <a:bodyPr/>
                    <a:lstStyle/>
                    <a:p>
                      <a:r>
                        <a:rPr lang="en-US" sz="1800" dirty="0"/>
                        <a:t>Description</a:t>
                      </a:r>
                    </a:p>
                  </a:txBody>
                  <a:tcPr/>
                </a:tc>
                <a:extLst>
                  <a:ext uri="{0D108BD9-81ED-4DB2-BD59-A6C34878D82A}">
                    <a16:rowId xmlns:a16="http://schemas.microsoft.com/office/drawing/2014/main" val="10000"/>
                  </a:ext>
                </a:extLst>
              </a:tr>
              <a:tr h="4892371">
                <a:tc>
                  <a:txBody>
                    <a:bodyPr/>
                    <a:lstStyle/>
                    <a:p>
                      <a:r>
                        <a:rPr lang="en-US" sz="1100" dirty="0"/>
                        <a:t>FY2019-20  Additional</a:t>
                      </a:r>
                      <a:r>
                        <a:rPr lang="en-US" sz="1100" baseline="0" dirty="0"/>
                        <a:t> </a:t>
                      </a:r>
                    </a:p>
                    <a:p>
                      <a:r>
                        <a:rPr lang="en-US" sz="1100" baseline="0" dirty="0"/>
                        <a:t>FTEs </a:t>
                      </a:r>
                      <a:endParaRPr lang="en-US" sz="1100" dirty="0"/>
                    </a:p>
                  </a:txBody>
                  <a:tcPr/>
                </a:tc>
                <a:tc>
                  <a:txBody>
                    <a:bodyPr/>
                    <a:lstStyle/>
                    <a:p>
                      <a:r>
                        <a:rPr lang="en-US" sz="1100" dirty="0"/>
                        <a:t>$0 </a:t>
                      </a:r>
                    </a:p>
                    <a:p>
                      <a:endParaRPr lang="en-US" sz="1100" dirty="0"/>
                    </a:p>
                  </a:txBody>
                  <a:tcPr/>
                </a:tc>
                <a:tc>
                  <a:txBody>
                    <a:bodyPr/>
                    <a:lstStyle/>
                    <a:p>
                      <a:r>
                        <a:rPr lang="en-US" sz="1100" dirty="0"/>
                        <a:t>Relative</a:t>
                      </a:r>
                      <a:r>
                        <a:rPr lang="en-US" sz="1100" baseline="0" dirty="0"/>
                        <a:t> to “Other Request” funded by c</a:t>
                      </a:r>
                      <a:r>
                        <a:rPr lang="en-US" sz="1100" dirty="0"/>
                        <a:t>linical</a:t>
                      </a:r>
                      <a:r>
                        <a:rPr lang="en-US" sz="1100" baseline="0" dirty="0"/>
                        <a:t> revenue and private gifts</a:t>
                      </a:r>
                      <a:endParaRPr lang="en-US" sz="1100" dirty="0"/>
                    </a:p>
                  </a:txBody>
                  <a:tcPr/>
                </a:tc>
                <a:tc>
                  <a:txBody>
                    <a:bodyPr/>
                    <a:lstStyle/>
                    <a:p>
                      <a:pPr algn="l"/>
                      <a:r>
                        <a:rPr lang="en-US" sz="1100" b="0" dirty="0"/>
                        <a:t>134 FTEs are requested for FY2019-20 to support expansion of clinical access, addition of new programs,</a:t>
                      </a:r>
                      <a:r>
                        <a:rPr lang="en-US" sz="1100" b="0" baseline="0" dirty="0"/>
                        <a:t> </a:t>
                      </a:r>
                      <a:r>
                        <a:rPr lang="en-US" sz="1100" b="0" dirty="0"/>
                        <a:t>and expansion</a:t>
                      </a:r>
                      <a:r>
                        <a:rPr lang="en-US" sz="1100" b="0" baseline="0" dirty="0"/>
                        <a:t> </a:t>
                      </a:r>
                      <a:r>
                        <a:rPr lang="en-US" sz="1100" b="0" dirty="0"/>
                        <a:t>in research.</a:t>
                      </a:r>
                    </a:p>
                    <a:p>
                      <a:pPr algn="l"/>
                      <a:r>
                        <a:rPr lang="en-US" sz="1100" b="0" dirty="0"/>
                        <a:t>  </a:t>
                      </a:r>
                    </a:p>
                    <a:p>
                      <a:pPr marL="0" indent="0" algn="l">
                        <a:buFont typeface="Arial" panose="020B0604020202020204" pitchFamily="34" charset="0"/>
                        <a:buNone/>
                      </a:pPr>
                      <a:r>
                        <a:rPr lang="en-US" sz="1100" b="0" dirty="0"/>
                        <a:t>Request: 132 other and 2 federal </a:t>
                      </a:r>
                    </a:p>
                    <a:p>
                      <a:pPr marL="0" indent="0" algn="l">
                        <a:buFont typeface="Arial" panose="020B0604020202020204" pitchFamily="34" charset="0"/>
                        <a:buNone/>
                      </a:pPr>
                      <a:endParaRPr lang="en-US" sz="1100" b="0" dirty="0"/>
                    </a:p>
                    <a:p>
                      <a:pPr marL="0" indent="0" algn="l">
                        <a:buFont typeface="Arial" panose="020B0604020202020204" pitchFamily="34" charset="0"/>
                        <a:buNone/>
                      </a:pPr>
                      <a:r>
                        <a:rPr lang="en-US" sz="1100" b="0" dirty="0"/>
                        <a:t>Programs and clinical initiative include areas such as:</a:t>
                      </a:r>
                    </a:p>
                    <a:p>
                      <a:pPr algn="l"/>
                      <a:endParaRPr lang="en-US" sz="1100" b="0" dirty="0"/>
                    </a:p>
                    <a:p>
                      <a:pPr marL="171450" indent="-171450">
                        <a:buFont typeface="Arial" panose="020B0604020202020204" pitchFamily="34" charset="0"/>
                        <a:buChar char="•"/>
                      </a:pPr>
                      <a:r>
                        <a:rPr lang="en-US" sz="1100" kern="1200" dirty="0">
                          <a:solidFill>
                            <a:schemeClr val="dk1"/>
                          </a:solidFill>
                          <a:effectLst/>
                          <a:latin typeface="+mn-lt"/>
                          <a:ea typeface="+mn-ea"/>
                          <a:cs typeface="+mn-cs"/>
                        </a:rPr>
                        <a:t>new MUSC Children's Hospital in areas such as Cardiology, Critical Care, Neonatology, Emergency, Adolescent Medicine, Nephrology, Pulmonology, and Neurology;</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digital accessibility across the campus and to support the expansion of online learning programs and course design;</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expansion of clinical services to reach entire state of South Carolina related to the prevention, screening and early detection of cancer;</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obesity-related initiatives, expansion of diabetes management services and patient access within general gastroenterology and electrophysiology;</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expansion of opioid treatment programs including telehealth initiatives;</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growth of Cardiology Research Programs;</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telehealth transplant initiative for pre/post transplant patients in regional clinics; </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growth of the Cardiology Research program; and </a:t>
                      </a:r>
                    </a:p>
                    <a:p>
                      <a:pPr marL="171450" indent="-171450">
                        <a:buFont typeface="Arial" panose="020B0604020202020204" pitchFamily="34" charset="0"/>
                        <a:buChar char="•"/>
                      </a:pPr>
                      <a:r>
                        <a:rPr lang="en-US" sz="1100" kern="1200" dirty="0">
                          <a:solidFill>
                            <a:schemeClr val="dk1"/>
                          </a:solidFill>
                          <a:effectLst/>
                          <a:latin typeface="+mn-lt"/>
                          <a:ea typeface="+mn-ea"/>
                          <a:cs typeface="+mn-cs"/>
                        </a:rPr>
                        <a:t>to expand development activities.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175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3996"/>
          </a:xfrm>
        </p:spPr>
        <p:txBody>
          <a:bodyPr>
            <a:normAutofit fontScale="90000"/>
          </a:bodyPr>
          <a:lstStyle/>
          <a:p>
            <a:pPr algn="ctr"/>
            <a:r>
              <a:rPr lang="en-US" dirty="0"/>
              <a:t/>
            </a:r>
            <a:br>
              <a:rPr lang="en-US" dirty="0"/>
            </a:br>
            <a:r>
              <a:rPr lang="en-US" dirty="0"/>
              <a:t>Provisos</a:t>
            </a:r>
            <a:br>
              <a:rPr lang="en-US" dirty="0"/>
            </a:br>
            <a:endParaRPr lang="en-US" dirty="0"/>
          </a:p>
        </p:txBody>
      </p:sp>
      <p:sp>
        <p:nvSpPr>
          <p:cNvPr id="3" name="Content Placeholder 2"/>
          <p:cNvSpPr>
            <a:spLocks noGrp="1"/>
          </p:cNvSpPr>
          <p:nvPr>
            <p:ph idx="1"/>
          </p:nvPr>
        </p:nvSpPr>
        <p:spPr>
          <a:xfrm>
            <a:off x="457200" y="1600202"/>
            <a:ext cx="8229600" cy="4209391"/>
          </a:xfrm>
        </p:spPr>
        <p:txBody>
          <a:bodyPr>
            <a:normAutofit/>
          </a:bodyPr>
          <a:lstStyle/>
          <a:p>
            <a:endParaRPr lang="en-US" sz="2500" dirty="0">
              <a:solidFill>
                <a:schemeClr val="tx1"/>
              </a:solidFill>
            </a:endParaRPr>
          </a:p>
          <a:p>
            <a:pPr marL="342900" indent="-342900">
              <a:buFont typeface="Arial" panose="020B0604020202020204" pitchFamily="34" charset="0"/>
              <a:buChar char="•"/>
            </a:pPr>
            <a:endParaRPr lang="en-US" sz="2500" dirty="0">
              <a:solidFill>
                <a:schemeClr val="tx1"/>
              </a:solidFill>
            </a:endParaRPr>
          </a:p>
        </p:txBody>
      </p:sp>
      <p:sp>
        <p:nvSpPr>
          <p:cNvPr id="9" name="Slide Number Placeholder 8"/>
          <p:cNvSpPr>
            <a:spLocks noGrp="1"/>
          </p:cNvSpPr>
          <p:nvPr>
            <p:ph type="sldNum" sz="quarter" idx="12"/>
          </p:nvPr>
        </p:nvSpPr>
        <p:spPr>
          <a:xfrm>
            <a:off x="6735393" y="6388046"/>
            <a:ext cx="2133600" cy="365125"/>
          </a:xfrm>
        </p:spPr>
        <p:txBody>
          <a:bodyPr/>
          <a:lstStyle/>
          <a:p>
            <a:pPr algn="r"/>
            <a:fld id="{0EBF85CB-8E6F-4C76-A97C-98828569AB90}" type="slidenum">
              <a:rPr lang="en-US" sz="1200" smtClean="0">
                <a:latin typeface="Calibri" panose="020F0502020204030204" pitchFamily="34" charset="0"/>
                <a:cs typeface="Calibri" panose="020F0502020204030204" pitchFamily="34" charset="0"/>
              </a:rPr>
              <a:pPr algn="r"/>
              <a:t>22</a:t>
            </a:fld>
            <a:endParaRPr lang="en-US" sz="1200"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2375988"/>
              </p:ext>
            </p:extLst>
          </p:nvPr>
        </p:nvGraphicFramePr>
        <p:xfrm>
          <a:off x="583326" y="868858"/>
          <a:ext cx="8008881" cy="4998190"/>
        </p:xfrm>
        <a:graphic>
          <a:graphicData uri="http://schemas.openxmlformats.org/drawingml/2006/table">
            <a:tbl>
              <a:tblPr firstRow="1" bandRow="1">
                <a:tableStyleId>{5C22544A-7EE6-4342-B048-85BDC9FD1C3A}</a:tableStyleId>
              </a:tblPr>
              <a:tblGrid>
                <a:gridCol w="6781927">
                  <a:extLst>
                    <a:ext uri="{9D8B030D-6E8A-4147-A177-3AD203B41FA5}">
                      <a16:colId xmlns:a16="http://schemas.microsoft.com/office/drawing/2014/main" val="20000"/>
                    </a:ext>
                  </a:extLst>
                </a:gridCol>
                <a:gridCol w="1226954">
                  <a:extLst>
                    <a:ext uri="{9D8B030D-6E8A-4147-A177-3AD203B41FA5}">
                      <a16:colId xmlns:a16="http://schemas.microsoft.com/office/drawing/2014/main" val="20001"/>
                    </a:ext>
                  </a:extLst>
                </a:gridCol>
              </a:tblGrid>
              <a:tr h="341957">
                <a:tc>
                  <a:txBody>
                    <a:bodyPr/>
                    <a:lstStyle/>
                    <a:p>
                      <a:pPr algn="ctr"/>
                      <a:r>
                        <a:rPr lang="en-US" dirty="0"/>
                        <a:t>Section</a:t>
                      </a:r>
                    </a:p>
                  </a:txBody>
                  <a:tcPr/>
                </a:tc>
                <a:tc>
                  <a:txBody>
                    <a:bodyPr/>
                    <a:lstStyle/>
                    <a:p>
                      <a:pPr algn="ctr"/>
                      <a:r>
                        <a:rPr lang="en-US" dirty="0"/>
                        <a:t>Action</a:t>
                      </a:r>
                    </a:p>
                  </a:txBody>
                  <a:tcPr/>
                </a:tc>
                <a:extLst>
                  <a:ext uri="{0D108BD9-81ED-4DB2-BD59-A6C34878D82A}">
                    <a16:rowId xmlns:a16="http://schemas.microsoft.com/office/drawing/2014/main" val="10000"/>
                  </a:ext>
                </a:extLst>
              </a:tr>
              <a:tr h="3619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23.1.</a:t>
                      </a:r>
                      <a:r>
                        <a:rPr lang="en-US" sz="1200" dirty="0">
                          <a:solidFill>
                            <a:schemeClr val="tx1"/>
                          </a:solidFill>
                        </a:rPr>
                        <a:t>      (MUSC: Rural Dentist Program)</a:t>
                      </a:r>
                      <a:r>
                        <a:rPr lang="en-US" sz="1200" baseline="0" dirty="0">
                          <a:solidFill>
                            <a:schemeClr val="tx1"/>
                          </a:solidFill>
                        </a:rPr>
                        <a:t> </a:t>
                      </a:r>
                      <a:r>
                        <a:rPr lang="en-US" sz="1200" dirty="0">
                          <a:solidFill>
                            <a:schemeClr val="tx1"/>
                          </a:solidFill>
                        </a:rPr>
                        <a:t>The Rural Dentist Program, in coordination with the Department of Health and Environmental Control's Public Health Dentistry Program, is established at the Medical University of South Carolina.</a:t>
                      </a:r>
                      <a:r>
                        <a:rPr lang="en-US" sz="1200" baseline="0" dirty="0">
                          <a:solidFill>
                            <a:schemeClr val="tx1"/>
                          </a:solidFill>
                        </a:rPr>
                        <a:t> </a:t>
                      </a:r>
                      <a:r>
                        <a:rPr lang="en-US" sz="1200" dirty="0">
                          <a:solidFill>
                            <a:schemeClr val="tx1"/>
                          </a:solidFill>
                        </a:rPr>
                        <a:t>The funds appropriated to the Medical University of South Carolina for the Rural Dentist Program shall be administered by the South Carolina Area Health Education Consortium physician recruitment office. The costs associated with administering this program are to be paid from the funds appropriated to the Rural Dentist Program and shall not exceed four percent of the appropriation.</a:t>
                      </a:r>
                      <a:r>
                        <a:rPr lang="en-US" sz="1200" baseline="0" dirty="0">
                          <a:solidFill>
                            <a:schemeClr val="tx1"/>
                          </a:solidFill>
                        </a:rPr>
                        <a:t> </a:t>
                      </a:r>
                      <a:r>
                        <a:rPr lang="en-US" sz="1200" dirty="0">
                          <a:solidFill>
                            <a:schemeClr val="tx1"/>
                          </a:solidFill>
                        </a:rPr>
                        <a:t>The Medical University of South Carolina is responsible for the fiscal management of funds to ensure that state policies and guidelines are adhered to.</a:t>
                      </a:r>
                      <a:r>
                        <a:rPr lang="en-US" sz="1200" baseline="0" dirty="0">
                          <a:solidFill>
                            <a:schemeClr val="tx1"/>
                          </a:solidFill>
                        </a:rPr>
                        <a:t> </a:t>
                      </a:r>
                      <a:r>
                        <a:rPr lang="en-US" sz="1200" dirty="0">
                          <a:solidFill>
                            <a:schemeClr val="tx1"/>
                          </a:solidFill>
                        </a:rPr>
                        <a:t>MUSC shall be permitted to carry forward unspent general funds appropriated to the Rural Dentist program provided that these funds be expended for the program for which they were originally designated.  A board is created to manage and allocate these funds to insure the location of licensed dentists in rural areas of South Carolina and on the faculty of the College of Dental Medicine at MUSC.</a:t>
                      </a:r>
                      <a:r>
                        <a:rPr lang="en-US" sz="1200" baseline="0" dirty="0">
                          <a:solidFill>
                            <a:schemeClr val="tx1"/>
                          </a:solidFill>
                        </a:rPr>
                        <a:t> </a:t>
                      </a:r>
                      <a:r>
                        <a:rPr lang="en-US" sz="1200" dirty="0">
                          <a:solidFill>
                            <a:schemeClr val="tx1"/>
                          </a:solidFill>
                        </a:rPr>
                        <a:t>The board will be composed of the following:  the Dean, or his designee, of the MUSC College of Dental Medicine; three members from the South Carolina Dental Education Foundation Board who represent rural areas; and the President, or his designee, of the South Carolina Dental Association.</a:t>
                      </a:r>
                      <a:r>
                        <a:rPr lang="en-US" sz="1200" baseline="0" dirty="0">
                          <a:solidFill>
                            <a:schemeClr val="tx1"/>
                          </a:solidFill>
                        </a:rPr>
                        <a:t> </a:t>
                      </a:r>
                      <a:r>
                        <a:rPr lang="en-US" sz="1200" dirty="0">
                          <a:solidFill>
                            <a:schemeClr val="tx1"/>
                          </a:solidFill>
                        </a:rPr>
                        <a:t>The Director of DHEC's Office of Primary Care; the Director or his designee of the Department of Health and Human Services; and the Executive Director of the South Carolina Dental Association shall serve as ex officio members without vote. This board shall serve without compensation.</a:t>
                      </a:r>
                    </a:p>
                    <a:p>
                      <a:endParaRPr lang="en-US" sz="1200" dirty="0"/>
                    </a:p>
                  </a:txBody>
                  <a:tcPr/>
                </a:tc>
                <a:tc>
                  <a:txBody>
                    <a:bodyPr/>
                    <a:lstStyle/>
                    <a:p>
                      <a:r>
                        <a:rPr lang="en-US" sz="1200" dirty="0"/>
                        <a:t>Keep</a:t>
                      </a:r>
                    </a:p>
                  </a:txBody>
                  <a:tcPr/>
                </a:tc>
                <a:extLst>
                  <a:ext uri="{0D108BD9-81ED-4DB2-BD59-A6C34878D82A}">
                    <a16:rowId xmlns:a16="http://schemas.microsoft.com/office/drawing/2014/main" val="10001"/>
                  </a:ext>
                </a:extLst>
              </a:tr>
              <a:tr h="883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23.2.</a:t>
                      </a:r>
                      <a:r>
                        <a:rPr lang="en-US" sz="1200" dirty="0">
                          <a:solidFill>
                            <a:schemeClr val="tx1"/>
                          </a:solidFill>
                        </a:rPr>
                        <a:t>      (MUSC: Rural Access Plan) The MUSC Hospital Authority, in conjunction with the Department of Health and Human Services, shall study how to partner with existing rural hospitals to ensure that these regions maintain access to medical care.</a:t>
                      </a:r>
                    </a:p>
                    <a:p>
                      <a:endParaRPr lang="en-US" sz="1200" dirty="0"/>
                    </a:p>
                  </a:txBody>
                  <a:tcPr/>
                </a:tc>
                <a:tc>
                  <a:txBody>
                    <a:bodyPr/>
                    <a:lstStyle/>
                    <a:p>
                      <a:r>
                        <a:rPr lang="en-US" sz="1200" dirty="0"/>
                        <a:t>Keep</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388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2" indent="0">
              <a:buNone/>
            </a:pPr>
            <a:r>
              <a:rPr lang="en-US" sz="4800" dirty="0"/>
              <a:t>		  </a:t>
            </a:r>
          </a:p>
          <a:p>
            <a:pPr marL="914400" lvl="2" indent="0">
              <a:buNone/>
            </a:pPr>
            <a:r>
              <a:rPr lang="en-US" sz="4800" dirty="0"/>
              <a:t>		</a:t>
            </a:r>
            <a:r>
              <a:rPr lang="en-US" sz="4800" dirty="0">
                <a:solidFill>
                  <a:schemeClr val="tx1"/>
                </a:solidFill>
              </a:rPr>
              <a:t>Appendix</a:t>
            </a:r>
          </a:p>
        </p:txBody>
      </p:sp>
      <p:sp>
        <p:nvSpPr>
          <p:cNvPr id="9" name="Slide Number Placeholder 8"/>
          <p:cNvSpPr>
            <a:spLocks noGrp="1"/>
          </p:cNvSpPr>
          <p:nvPr>
            <p:ph type="sldNum" sz="quarter" idx="12"/>
          </p:nvPr>
        </p:nvSpPr>
        <p:spPr>
          <a:xfrm>
            <a:off x="6734285" y="6389227"/>
            <a:ext cx="2133600" cy="365125"/>
          </a:xfrm>
        </p:spPr>
        <p:txBody>
          <a:bodyPr/>
          <a:lstStyle/>
          <a:p>
            <a:pPr algn="r"/>
            <a:fld id="{0EBF85CB-8E6F-4C76-A97C-98828569AB90}" type="slidenum">
              <a:rPr lang="en-US" sz="1200" smtClean="0">
                <a:latin typeface="Calibri" panose="020F0502020204030204" pitchFamily="34" charset="0"/>
              </a:rPr>
              <a:pPr algn="r"/>
              <a:t>23</a:t>
            </a:fld>
            <a:endParaRPr lang="en-US" sz="1200" dirty="0">
              <a:latin typeface="Calibri" panose="020F0502020204030204" pitchFamily="34" charset="0"/>
            </a:endParaRPr>
          </a:p>
        </p:txBody>
      </p:sp>
    </p:spTree>
    <p:extLst>
      <p:ext uri="{BB962C8B-B14F-4D97-AF65-F5344CB8AC3E}">
        <p14:creationId xmlns:p14="http://schemas.microsoft.com/office/powerpoint/2010/main" val="71081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4" y="274638"/>
            <a:ext cx="8229600" cy="1143000"/>
          </a:xfrm>
        </p:spPr>
        <p:txBody>
          <a:bodyPr/>
          <a:lstStyle/>
          <a:p>
            <a:pPr algn="ctr"/>
            <a:r>
              <a:rPr lang="en-US" dirty="0">
                <a:solidFill>
                  <a:srgbClr val="005288"/>
                </a:solidFill>
                <a:latin typeface="Calibri" panose="020F0502020204030204" pitchFamily="34" charset="0"/>
              </a:rPr>
              <a:t>FY2019-20 Revenue Authorization Request </a:t>
            </a:r>
            <a:br>
              <a:rPr lang="en-US" dirty="0">
                <a:solidFill>
                  <a:srgbClr val="005288"/>
                </a:solidFill>
                <a:latin typeface="Calibri" panose="020F0502020204030204" pitchFamily="34" charset="0"/>
              </a:rPr>
            </a:br>
            <a:r>
              <a:rPr lang="en-US" dirty="0">
                <a:solidFill>
                  <a:srgbClr val="005288"/>
                </a:solidFill>
                <a:latin typeface="Calibri" panose="020F0502020204030204" pitchFamily="34" charset="0"/>
              </a:rPr>
              <a:t>Other Funds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4636879"/>
              </p:ext>
            </p:extLst>
          </p:nvPr>
        </p:nvGraphicFramePr>
        <p:xfrm>
          <a:off x="571499" y="1468315"/>
          <a:ext cx="8229600"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6735948" y="6383354"/>
            <a:ext cx="2133600" cy="365125"/>
          </a:xfrm>
        </p:spPr>
        <p:txBody>
          <a:bodyPr/>
          <a:lstStyle/>
          <a:p>
            <a:pPr algn="r"/>
            <a:fld id="{0EBF85CB-8E6F-4C76-A97C-98828569AB90}" type="slidenum">
              <a:rPr lang="en-US" sz="1200" smtClean="0">
                <a:latin typeface="Calibri" panose="020F0502020204030204" pitchFamily="34" charset="0"/>
              </a:rPr>
              <a:pPr algn="r"/>
              <a:t>24</a:t>
            </a:fld>
            <a:endParaRPr lang="en-US" sz="1200" dirty="0">
              <a:latin typeface="Calibri" panose="020F0502020204030204" pitchFamily="34" charset="0"/>
            </a:endParaRPr>
          </a:p>
        </p:txBody>
      </p:sp>
    </p:spTree>
    <p:extLst>
      <p:ext uri="{BB962C8B-B14F-4D97-AF65-F5344CB8AC3E}">
        <p14:creationId xmlns:p14="http://schemas.microsoft.com/office/powerpoint/2010/main" val="252164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4" y="7938"/>
            <a:ext cx="8229600" cy="1143000"/>
          </a:xfrm>
        </p:spPr>
        <p:txBody>
          <a:bodyPr>
            <a:normAutofit/>
          </a:bodyPr>
          <a:lstStyle/>
          <a:p>
            <a:pPr algn="ctr"/>
            <a:r>
              <a:rPr lang="en-US" sz="2800" dirty="0"/>
              <a:t>Annual Student </a:t>
            </a:r>
            <a:br>
              <a:rPr lang="en-US" sz="2800" dirty="0"/>
            </a:br>
            <a:r>
              <a:rPr lang="en-US" sz="2800" dirty="0"/>
              <a:t>Admissions/Enrollment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913472"/>
              </p:ext>
            </p:extLst>
          </p:nvPr>
        </p:nvGraphicFramePr>
        <p:xfrm>
          <a:off x="519044" y="972315"/>
          <a:ext cx="8229600" cy="48665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8483643" y="6387865"/>
            <a:ext cx="394977" cy="286766"/>
          </a:xfrm>
        </p:spPr>
        <p:txBody>
          <a:bodyPr/>
          <a:lstStyle/>
          <a:p>
            <a:pPr>
              <a:defRPr/>
            </a:pPr>
            <a:r>
              <a:rPr lang="en-US" sz="1200" dirty="0">
                <a:latin typeface="Calibri" panose="020F0502020204030204" pitchFamily="34" charset="0"/>
                <a:cs typeface="Calibri" panose="020F0502020204030204" pitchFamily="34" charset="0"/>
              </a:rPr>
              <a:t> 25</a:t>
            </a:r>
          </a:p>
        </p:txBody>
      </p:sp>
    </p:spTree>
    <p:extLst>
      <p:ext uri="{BB962C8B-B14F-4D97-AF65-F5344CB8AC3E}">
        <p14:creationId xmlns:p14="http://schemas.microsoft.com/office/powerpoint/2010/main" val="559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03016"/>
            <a:ext cx="8229600" cy="1119374"/>
          </a:xfrm>
        </p:spPr>
        <p:txBody>
          <a:bodyPr/>
          <a:lstStyle/>
          <a:p>
            <a:pPr algn="ctr"/>
            <a:r>
              <a:rPr lang="en-US" altLang="en-US" dirty="0"/>
              <a:t>Student Ethnicity, Race, &amp; Gender</a:t>
            </a:r>
            <a:br>
              <a:rPr lang="en-US" altLang="en-US" dirty="0"/>
            </a:br>
            <a:endParaRPr lang="en-US" altLang="en-US" sz="3200" dirty="0"/>
          </a:p>
        </p:txBody>
      </p:sp>
      <p:sp>
        <p:nvSpPr>
          <p:cNvPr id="4" name="Slide Number Placeholder 3"/>
          <p:cNvSpPr>
            <a:spLocks noGrp="1"/>
          </p:cNvSpPr>
          <p:nvPr>
            <p:ph type="sldNum" sz="quarter" idx="12"/>
          </p:nvPr>
        </p:nvSpPr>
        <p:spPr>
          <a:xfrm>
            <a:off x="8395138" y="6376442"/>
            <a:ext cx="455866" cy="337151"/>
          </a:xfrm>
        </p:spPr>
        <p:txBody>
          <a:bodyPr/>
          <a:lstStyle/>
          <a:p>
            <a:pPr algn="r">
              <a:defRPr/>
            </a:pPr>
            <a:fld id="{C04C1A9E-FA50-45D3-96A1-4A1B567238B1}" type="slidenum">
              <a:rPr lang="en-US" sz="1200" smtClean="0">
                <a:latin typeface="Calibri" panose="020F0502020204030204" pitchFamily="34" charset="0"/>
              </a:rPr>
              <a:pPr algn="r">
                <a:defRPr/>
              </a:pPr>
              <a:t>26</a:t>
            </a:fld>
            <a:endParaRPr lang="en-US" sz="1200" dirty="0">
              <a:latin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985727663"/>
              </p:ext>
            </p:extLst>
          </p:nvPr>
        </p:nvGraphicFramePr>
        <p:xfrm>
          <a:off x="314754" y="832429"/>
          <a:ext cx="4307738" cy="50453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2571490050"/>
              </p:ext>
            </p:extLst>
          </p:nvPr>
        </p:nvGraphicFramePr>
        <p:xfrm>
          <a:off x="5159190" y="924530"/>
          <a:ext cx="3814375" cy="5033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79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2"/>
            <a:ext cx="8229600" cy="1143000"/>
          </a:xfrm>
        </p:spPr>
        <p:txBody>
          <a:bodyPr/>
          <a:lstStyle/>
          <a:p>
            <a:pPr algn="ctr"/>
            <a:r>
              <a:rPr lang="en-US" altLang="en-US" dirty="0"/>
              <a:t>Headcount vs. FTEs</a:t>
            </a:r>
          </a:p>
        </p:txBody>
      </p:sp>
      <p:sp>
        <p:nvSpPr>
          <p:cNvPr id="4" name="Slide Number Placeholder 3"/>
          <p:cNvSpPr>
            <a:spLocks noGrp="1"/>
          </p:cNvSpPr>
          <p:nvPr>
            <p:ph type="sldNum" sz="quarter" idx="12"/>
          </p:nvPr>
        </p:nvSpPr>
        <p:spPr>
          <a:xfrm>
            <a:off x="6743708" y="6387566"/>
            <a:ext cx="2133600" cy="365125"/>
          </a:xfrm>
        </p:spPr>
        <p:txBody>
          <a:bodyPr/>
          <a:lstStyle/>
          <a:p>
            <a:pPr algn="r">
              <a:defRPr/>
            </a:pPr>
            <a:fld id="{C04C1A9E-FA50-45D3-96A1-4A1B567238B1}" type="slidenum">
              <a:rPr lang="en-US" sz="1200" smtClean="0">
                <a:latin typeface="Calibri" panose="020F0502020204030204" pitchFamily="34" charset="0"/>
              </a:rPr>
              <a:pPr algn="r">
                <a:defRPr/>
              </a:pPr>
              <a:t>27</a:t>
            </a:fld>
            <a:endParaRPr lang="en-US" sz="1200" dirty="0">
              <a:latin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1269903181"/>
              </p:ext>
            </p:extLst>
          </p:nvPr>
        </p:nvGraphicFramePr>
        <p:xfrm>
          <a:off x="283030" y="1343027"/>
          <a:ext cx="8227466" cy="4908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642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Fall 2018 Enrollment by College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93411"/>
              </p:ext>
            </p:extLst>
          </p:nvPr>
        </p:nvGraphicFramePr>
        <p:xfrm>
          <a:off x="422031" y="144194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6737204" y="6383354"/>
            <a:ext cx="2133600" cy="365125"/>
          </a:xfrm>
        </p:spPr>
        <p:txBody>
          <a:bodyPr/>
          <a:lstStyle/>
          <a:p>
            <a:pPr algn="r">
              <a:defRPr/>
            </a:pPr>
            <a:fld id="{CA5C7056-FF85-414F-8046-D77B6C413704}" type="slidenum">
              <a:rPr lang="en-US" sz="1200" smtClean="0">
                <a:latin typeface="Calibri" panose="020F0502020204030204" pitchFamily="34" charset="0"/>
              </a:rPr>
              <a:pPr algn="r">
                <a:defRPr/>
              </a:pPr>
              <a:t>28</a:t>
            </a:fld>
            <a:endParaRPr lang="en-US" sz="1200" dirty="0">
              <a:latin typeface="Calibri" panose="020F0502020204030204" pitchFamily="34" charset="0"/>
            </a:endParaRPr>
          </a:p>
        </p:txBody>
      </p:sp>
    </p:spTree>
    <p:extLst>
      <p:ext uri="{BB962C8B-B14F-4D97-AF65-F5344CB8AC3E}">
        <p14:creationId xmlns:p14="http://schemas.microsoft.com/office/powerpoint/2010/main" val="120912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141111" y="66674"/>
            <a:ext cx="8229600" cy="1143000"/>
          </a:xfrm>
        </p:spPr>
        <p:txBody>
          <a:bodyPr/>
          <a:lstStyle/>
          <a:p>
            <a:pPr algn="ctr"/>
            <a:r>
              <a:rPr lang="en-US" altLang="en-US" dirty="0"/>
              <a:t>Student Enrollment (Doctoral)</a:t>
            </a:r>
          </a:p>
        </p:txBody>
      </p:sp>
      <p:sp>
        <p:nvSpPr>
          <p:cNvPr id="4" name="Slide Number Placeholder 3"/>
          <p:cNvSpPr>
            <a:spLocks noGrp="1"/>
          </p:cNvSpPr>
          <p:nvPr>
            <p:ph type="sldNum" sz="quarter" idx="12"/>
          </p:nvPr>
        </p:nvSpPr>
        <p:spPr>
          <a:xfrm>
            <a:off x="8508127" y="6387885"/>
            <a:ext cx="533400" cy="365125"/>
          </a:xfrm>
        </p:spPr>
        <p:txBody>
          <a:bodyPr/>
          <a:lstStyle/>
          <a:p>
            <a:pPr>
              <a:defRPr/>
            </a:pPr>
            <a:fld id="{B36301EB-E8FF-4B73-989C-32C3A5918B07}" type="slidenum">
              <a:rPr lang="en-US" sz="1200" smtClean="0">
                <a:latin typeface="Calibri" panose="020F0502020204030204" pitchFamily="34" charset="0"/>
              </a:rPr>
              <a:pPr>
                <a:defRPr/>
              </a:pPr>
              <a:t>29</a:t>
            </a:fld>
            <a:endParaRPr lang="en-US" sz="1200" dirty="0">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7454161"/>
              </p:ext>
            </p:extLst>
          </p:nvPr>
        </p:nvGraphicFramePr>
        <p:xfrm>
          <a:off x="1267883" y="1040992"/>
          <a:ext cx="6199716" cy="4151933"/>
        </p:xfrm>
        <a:graphic>
          <a:graphicData uri="http://schemas.openxmlformats.org/drawingml/2006/table">
            <a:tbl>
              <a:tblPr firstRow="1" firstCol="1" bandRow="1">
                <a:tableStyleId>{073A0DAA-6AF3-43AB-8588-CEC1D06C72B9}</a:tableStyleId>
              </a:tblPr>
              <a:tblGrid>
                <a:gridCol w="3606143">
                  <a:extLst>
                    <a:ext uri="{9D8B030D-6E8A-4147-A177-3AD203B41FA5}">
                      <a16:colId xmlns:a16="http://schemas.microsoft.com/office/drawing/2014/main" val="20000"/>
                    </a:ext>
                  </a:extLst>
                </a:gridCol>
                <a:gridCol w="1312324">
                  <a:extLst>
                    <a:ext uri="{9D8B030D-6E8A-4147-A177-3AD203B41FA5}">
                      <a16:colId xmlns:a16="http://schemas.microsoft.com/office/drawing/2014/main" val="20001"/>
                    </a:ext>
                  </a:extLst>
                </a:gridCol>
                <a:gridCol w="1281249">
                  <a:extLst>
                    <a:ext uri="{9D8B030D-6E8A-4147-A177-3AD203B41FA5}">
                      <a16:colId xmlns:a16="http://schemas.microsoft.com/office/drawing/2014/main" val="20002"/>
                    </a:ext>
                  </a:extLst>
                </a:gridCol>
              </a:tblGrid>
              <a:tr h="778698">
                <a:tc>
                  <a:txBody>
                    <a:bodyPr/>
                    <a:lstStyle/>
                    <a:p>
                      <a:pPr marL="0" marR="0" algn="ctr">
                        <a:lnSpc>
                          <a:spcPct val="115000"/>
                        </a:lnSpc>
                        <a:spcBef>
                          <a:spcPts val="0"/>
                        </a:spcBef>
                        <a:spcAft>
                          <a:spcPts val="0"/>
                        </a:spcAft>
                      </a:pPr>
                      <a:r>
                        <a:rPr lang="en-US" sz="1400" dirty="0">
                          <a:effectLst/>
                        </a:rPr>
                        <a:t>Degree of Study – Doctoral</a:t>
                      </a:r>
                      <a:endParaRPr lang="en-US" sz="14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400" dirty="0">
                          <a:effectLst/>
                        </a:rPr>
                        <a:t>Fall 2018 Enrollment (Headcount)</a:t>
                      </a:r>
                      <a:endParaRPr lang="en-US" sz="14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400" dirty="0">
                          <a:effectLst/>
                        </a:rPr>
                        <a:t>Fall 2018 Enrollment </a:t>
                      </a:r>
                      <a:br>
                        <a:rPr lang="en-US" sz="1400" dirty="0">
                          <a:effectLst/>
                        </a:rPr>
                      </a:br>
                      <a:r>
                        <a:rPr lang="en-US" sz="1400" dirty="0">
                          <a:effectLst/>
                        </a:rPr>
                        <a:t>(FTE)</a:t>
                      </a:r>
                      <a:endParaRPr lang="en-US" sz="1400" dirty="0">
                        <a:solidFill>
                          <a:schemeClr val="bg1">
                            <a:lumMod val="95000"/>
                          </a:schemeClr>
                        </a:solidFill>
                        <a:effectLst/>
                        <a:latin typeface="Calibri"/>
                        <a:ea typeface="Calibri"/>
                        <a:cs typeface="Times New Roman"/>
                      </a:endParaRPr>
                    </a:p>
                  </a:txBody>
                  <a:tcPr marL="60957" marR="60957" marT="0" marB="0" anchor="b"/>
                </a:tc>
                <a:extLst>
                  <a:ext uri="{0D108BD9-81ED-4DB2-BD59-A6C34878D82A}">
                    <a16:rowId xmlns:a16="http://schemas.microsoft.com/office/drawing/2014/main" val="10000"/>
                  </a:ext>
                </a:extLst>
              </a:tr>
              <a:tr h="370767">
                <a:tc>
                  <a:txBody>
                    <a:bodyPr/>
                    <a:lstStyle/>
                    <a:p>
                      <a:pPr marL="0" marR="0">
                        <a:lnSpc>
                          <a:spcPct val="115000"/>
                        </a:lnSpc>
                        <a:spcBef>
                          <a:spcPts val="0"/>
                        </a:spcBef>
                        <a:spcAft>
                          <a:spcPts val="0"/>
                        </a:spcAft>
                      </a:pPr>
                      <a:r>
                        <a:rPr lang="en-US" sz="1200" dirty="0">
                          <a:effectLst/>
                        </a:rPr>
                        <a:t>Doctor of Dental Medicine (including DMD/PhD)</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300</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300</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1"/>
                  </a:ext>
                </a:extLst>
              </a:tr>
              <a:tr h="370767">
                <a:tc>
                  <a:txBody>
                    <a:bodyPr/>
                    <a:lstStyle/>
                    <a:p>
                      <a:pPr marL="0" marR="0">
                        <a:lnSpc>
                          <a:spcPct val="115000"/>
                        </a:lnSpc>
                        <a:spcBef>
                          <a:spcPts val="0"/>
                        </a:spcBef>
                        <a:spcAft>
                          <a:spcPts val="0"/>
                        </a:spcAft>
                      </a:pPr>
                      <a:r>
                        <a:rPr lang="en-US" sz="1200" dirty="0">
                          <a:effectLst/>
                        </a:rPr>
                        <a:t>Doctor of Health Administration</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74</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74</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2"/>
                  </a:ext>
                </a:extLst>
              </a:tr>
              <a:tr h="370767">
                <a:tc>
                  <a:txBody>
                    <a:bodyPr/>
                    <a:lstStyle/>
                    <a:p>
                      <a:pPr marL="0" marR="0">
                        <a:lnSpc>
                          <a:spcPct val="115000"/>
                        </a:lnSpc>
                        <a:spcBef>
                          <a:spcPts val="0"/>
                        </a:spcBef>
                        <a:spcAft>
                          <a:spcPts val="0"/>
                        </a:spcAft>
                      </a:pPr>
                      <a:r>
                        <a:rPr lang="en-US" sz="1200" dirty="0">
                          <a:effectLst/>
                        </a:rPr>
                        <a:t>Doctor of Medicine (including MD/PhD)</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743</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743</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3"/>
                  </a:ext>
                </a:extLst>
              </a:tr>
              <a:tr h="370767">
                <a:tc>
                  <a:txBody>
                    <a:bodyPr/>
                    <a:lstStyle/>
                    <a:p>
                      <a:pPr marL="0" marR="0">
                        <a:lnSpc>
                          <a:spcPct val="115000"/>
                        </a:lnSpc>
                        <a:spcBef>
                          <a:spcPts val="0"/>
                        </a:spcBef>
                        <a:spcAft>
                          <a:spcPts val="0"/>
                        </a:spcAft>
                      </a:pPr>
                      <a:r>
                        <a:rPr lang="en-US" sz="1200" dirty="0">
                          <a:effectLst/>
                        </a:rPr>
                        <a:t>Doctor</a:t>
                      </a:r>
                      <a:r>
                        <a:rPr lang="en-US" sz="1200" baseline="0" dirty="0">
                          <a:effectLst/>
                        </a:rPr>
                        <a:t> of Nurse Anesthesia Practice</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57</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56</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4"/>
                  </a:ext>
                </a:extLst>
              </a:tr>
              <a:tr h="370767">
                <a:tc>
                  <a:txBody>
                    <a:bodyPr/>
                    <a:lstStyle/>
                    <a:p>
                      <a:pPr marL="0" marR="0">
                        <a:lnSpc>
                          <a:spcPct val="115000"/>
                        </a:lnSpc>
                        <a:spcBef>
                          <a:spcPts val="0"/>
                        </a:spcBef>
                        <a:spcAft>
                          <a:spcPts val="0"/>
                        </a:spcAft>
                      </a:pPr>
                      <a:r>
                        <a:rPr lang="en-US" sz="1200" dirty="0">
                          <a:effectLst/>
                        </a:rPr>
                        <a:t>Doctor of Nursing Practice</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224</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197</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5"/>
                  </a:ext>
                </a:extLst>
              </a:tr>
              <a:tr h="370767">
                <a:tc>
                  <a:txBody>
                    <a:bodyPr/>
                    <a:lstStyle/>
                    <a:p>
                      <a:pPr marL="0" marR="0">
                        <a:lnSpc>
                          <a:spcPct val="115000"/>
                        </a:lnSpc>
                        <a:spcBef>
                          <a:spcPts val="0"/>
                        </a:spcBef>
                        <a:spcAft>
                          <a:spcPts val="0"/>
                        </a:spcAft>
                      </a:pPr>
                      <a:r>
                        <a:rPr lang="en-US" sz="1200" dirty="0">
                          <a:effectLst/>
                        </a:rPr>
                        <a:t>Doctor of Pharmacy (including PharmD/PhD)</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313</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310</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6"/>
                  </a:ext>
                </a:extLst>
              </a:tr>
              <a:tr h="370767">
                <a:tc>
                  <a:txBody>
                    <a:bodyPr/>
                    <a:lstStyle/>
                    <a:p>
                      <a:pPr marL="0" marR="0">
                        <a:lnSpc>
                          <a:spcPct val="115000"/>
                        </a:lnSpc>
                        <a:spcBef>
                          <a:spcPts val="0"/>
                        </a:spcBef>
                        <a:spcAft>
                          <a:spcPts val="0"/>
                        </a:spcAft>
                      </a:pPr>
                      <a:r>
                        <a:rPr lang="en-US" sz="1200" dirty="0">
                          <a:effectLst/>
                        </a:rPr>
                        <a:t>Doctor of Philosophy - Health and Rehabilitation Sciences</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12</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11</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8"/>
                  </a:ext>
                </a:extLst>
              </a:tr>
              <a:tr h="370767">
                <a:tc>
                  <a:txBody>
                    <a:bodyPr/>
                    <a:lstStyle/>
                    <a:p>
                      <a:pPr marL="0" marR="0">
                        <a:lnSpc>
                          <a:spcPct val="115000"/>
                        </a:lnSpc>
                        <a:spcBef>
                          <a:spcPts val="0"/>
                        </a:spcBef>
                        <a:spcAft>
                          <a:spcPts val="0"/>
                        </a:spcAft>
                      </a:pPr>
                      <a:r>
                        <a:rPr lang="en-US" sz="1200" dirty="0">
                          <a:effectLst/>
                        </a:rPr>
                        <a:t>Doctor of Philosophy - Nursing</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32</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21</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9"/>
                  </a:ext>
                </a:extLst>
              </a:tr>
              <a:tr h="370767">
                <a:tc>
                  <a:txBody>
                    <a:bodyPr/>
                    <a:lstStyle/>
                    <a:p>
                      <a:pPr marL="0" marR="0">
                        <a:lnSpc>
                          <a:spcPct val="115000"/>
                        </a:lnSpc>
                        <a:spcBef>
                          <a:spcPts val="0"/>
                        </a:spcBef>
                        <a:spcAft>
                          <a:spcPts val="0"/>
                        </a:spcAft>
                      </a:pPr>
                      <a:r>
                        <a:rPr lang="en-US" sz="1200" dirty="0">
                          <a:effectLst/>
                        </a:rPr>
                        <a:t>Doctor of Physical Therapy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189</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188</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3929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17" y="283778"/>
            <a:ext cx="8229600" cy="819807"/>
          </a:xfrm>
        </p:spPr>
        <p:txBody>
          <a:bodyPr/>
          <a:lstStyle/>
          <a:p>
            <a:pPr algn="ctr"/>
            <a:r>
              <a:rPr lang="en-US" dirty="0"/>
              <a:t>University Highlights</a:t>
            </a:r>
          </a:p>
        </p:txBody>
      </p:sp>
      <p:sp>
        <p:nvSpPr>
          <p:cNvPr id="3" name="Content Placeholder 2"/>
          <p:cNvSpPr>
            <a:spLocks noGrp="1"/>
          </p:cNvSpPr>
          <p:nvPr>
            <p:ph idx="1"/>
          </p:nvPr>
        </p:nvSpPr>
        <p:spPr>
          <a:xfrm>
            <a:off x="457200" y="1261241"/>
            <a:ext cx="8229600" cy="4832131"/>
          </a:xfrm>
        </p:spPr>
        <p:txBody>
          <a:bodyPr>
            <a:noAutofit/>
          </a:bodyPr>
          <a:lstStyle/>
          <a:p>
            <a:pPr marL="285750" lvl="0" indent="-285750">
              <a:buFont typeface="Arial" panose="020B0604020202020204" pitchFamily="34" charset="0"/>
              <a:buChar char="•"/>
            </a:pPr>
            <a:r>
              <a:rPr lang="en-US" sz="1600" dirty="0">
                <a:solidFill>
                  <a:schemeClr val="tx1"/>
                </a:solidFill>
              </a:rPr>
              <a:t>Three-year medical school curriculum: MUSC is one of 15 schools in the country with an option for medical students to graduate in three years instead of four, reducing tuition by one full year.</a:t>
            </a:r>
          </a:p>
          <a:p>
            <a:pPr marL="342900" indent="-342900">
              <a:lnSpc>
                <a:spcPct val="110000"/>
              </a:lnSpc>
              <a:spcBef>
                <a:spcPts val="0"/>
              </a:spcBef>
              <a:buFont typeface="Arial" panose="020B0604020202020204" pitchFamily="34" charset="0"/>
              <a:buChar char="•"/>
            </a:pPr>
            <a:endParaRPr lang="en-US" altLang="en-US" sz="1600" dirty="0">
              <a:solidFill>
                <a:schemeClr val="tx1"/>
              </a:solidFill>
              <a:ea typeface="ＭＳ Ｐゴシック" pitchFamily="-105" charset="-128"/>
              <a:cs typeface="Arial" panose="020B0604020202020204" pitchFamily="34" charset="0"/>
            </a:endParaRPr>
          </a:p>
          <a:p>
            <a:pPr marL="285750" lvl="0" indent="-285750">
              <a:buFont typeface="Arial" panose="020B0604020202020204" pitchFamily="34" charset="0"/>
              <a:buChar char="•"/>
            </a:pPr>
            <a:r>
              <a:rPr lang="en-US" sz="1600" dirty="0">
                <a:solidFill>
                  <a:schemeClr val="tx1"/>
                </a:solidFill>
              </a:rPr>
              <a:t>MUSC has a signed agreement with Clemson and Francis Marion to accept undergraduate students after three years (90 credit hours). Upon successfully completing the first year at MUSC, the undergraduate institution will award the bachelor’s degree. This program reduces undergraduate tuition by a year. This has been offered to all state supported undergraduate universities in South Carolina.</a:t>
            </a:r>
          </a:p>
          <a:p>
            <a:pPr marL="285750" lvl="0" indent="-285750">
              <a:lnSpc>
                <a:spcPct val="110000"/>
              </a:lnSpc>
              <a:spcBef>
                <a:spcPts val="0"/>
              </a:spcBef>
              <a:buFont typeface="Arial" panose="020B0604020202020204" pitchFamily="34" charset="0"/>
              <a:buChar char="•"/>
            </a:pPr>
            <a:endParaRPr lang="en-US" sz="1600" dirty="0">
              <a:solidFill>
                <a:srgbClr val="005288"/>
              </a:solidFill>
            </a:endParaRPr>
          </a:p>
          <a:p>
            <a:pPr marL="285750" lvl="0" indent="-285750">
              <a:lnSpc>
                <a:spcPct val="110000"/>
              </a:lnSpc>
              <a:spcBef>
                <a:spcPts val="0"/>
              </a:spcBef>
              <a:buFont typeface="Arial" panose="020B0604020202020204" pitchFamily="34" charset="0"/>
              <a:buChar char="•"/>
            </a:pPr>
            <a:r>
              <a:rPr lang="en-US" sz="1600" dirty="0">
                <a:solidFill>
                  <a:schemeClr val="tx1"/>
                </a:solidFill>
              </a:rPr>
              <a:t>MUSC in partnership with all SC technical colleges now offers a Bachelor in Healthcare Studies Program. Students complete their first two years at a technical college while taking prerequisites for our graduate healthcare programs. Students then apply to MUSC for their final two years which can be completed online. Upon completion, students can apply to MUSC graduate programs with a reduced amount of undergraduate debt. </a:t>
            </a:r>
          </a:p>
          <a:p>
            <a:pPr lvl="0">
              <a:lnSpc>
                <a:spcPct val="110000"/>
              </a:lnSpc>
              <a:spcBef>
                <a:spcPts val="0"/>
              </a:spcBef>
            </a:pPr>
            <a:endParaRPr lang="en-US" sz="1600" dirty="0">
              <a:solidFill>
                <a:schemeClr val="tx1"/>
              </a:solidFill>
            </a:endParaRPr>
          </a:p>
          <a:p>
            <a:pPr marL="342900" indent="-342900">
              <a:lnSpc>
                <a:spcPct val="110000"/>
              </a:lnSpc>
              <a:spcBef>
                <a:spcPts val="0"/>
              </a:spcBef>
              <a:buFont typeface="Arial" panose="020B0604020202020204" pitchFamily="34" charset="0"/>
              <a:buChar char="•"/>
            </a:pPr>
            <a:endParaRPr lang="en-US" sz="1600" dirty="0">
              <a:solidFill>
                <a:srgbClr val="005288"/>
              </a:solidFill>
            </a:endParaRPr>
          </a:p>
          <a:p>
            <a:pPr marL="342900" indent="-342900">
              <a:lnSpc>
                <a:spcPct val="110000"/>
              </a:lnSpc>
              <a:spcBef>
                <a:spcPts val="0"/>
              </a:spcBef>
              <a:buFont typeface="Arial" panose="020B0604020202020204" pitchFamily="34" charset="0"/>
              <a:buChar char="•"/>
            </a:pPr>
            <a:endParaRPr lang="en-US" sz="1600" dirty="0">
              <a:solidFill>
                <a:srgbClr val="005288"/>
              </a:solidFill>
            </a:endParaRPr>
          </a:p>
          <a:p>
            <a:pPr marL="342900" indent="-342900">
              <a:lnSpc>
                <a:spcPct val="110000"/>
              </a:lnSpc>
              <a:spcBef>
                <a:spcPts val="0"/>
              </a:spcBef>
              <a:buFont typeface="Arial" panose="020B0604020202020204" pitchFamily="34" charset="0"/>
              <a:buChar char="•"/>
            </a:pPr>
            <a:endParaRPr lang="en-US" sz="1600" dirty="0">
              <a:solidFill>
                <a:srgbClr val="005288"/>
              </a:solidFill>
            </a:endParaRPr>
          </a:p>
          <a:p>
            <a:pPr marL="342900" indent="-342900">
              <a:lnSpc>
                <a:spcPct val="110000"/>
              </a:lnSpc>
              <a:spcBef>
                <a:spcPts val="0"/>
              </a:spcBef>
              <a:buFont typeface="Arial" panose="020B0604020202020204" pitchFamily="34" charset="0"/>
              <a:buChar char="•"/>
            </a:pPr>
            <a:endParaRPr lang="en-US" sz="1600" dirty="0">
              <a:solidFill>
                <a:srgbClr val="005288"/>
              </a:solidFill>
            </a:endParaRPr>
          </a:p>
          <a:p>
            <a:pPr marL="342900" indent="-342900">
              <a:lnSpc>
                <a:spcPct val="110000"/>
              </a:lnSpc>
              <a:spcBef>
                <a:spcPts val="0"/>
              </a:spcBef>
              <a:buFont typeface="Arial" panose="020B0604020202020204" pitchFamily="34" charset="0"/>
              <a:buChar char="•"/>
            </a:pPr>
            <a:endParaRPr lang="en-US" sz="1600" dirty="0">
              <a:solidFill>
                <a:srgbClr val="005288"/>
              </a:solidFill>
            </a:endParaRPr>
          </a:p>
          <a:p>
            <a:pPr>
              <a:lnSpc>
                <a:spcPct val="110000"/>
              </a:lnSpc>
              <a:spcBef>
                <a:spcPts val="0"/>
              </a:spcBef>
            </a:pPr>
            <a:endParaRPr lang="en-US" sz="1600" dirty="0">
              <a:solidFill>
                <a:srgbClr val="005288"/>
              </a:solidFill>
            </a:endParaRPr>
          </a:p>
        </p:txBody>
      </p:sp>
      <p:sp>
        <p:nvSpPr>
          <p:cNvPr id="4" name="Slide Number Placeholder 3"/>
          <p:cNvSpPr>
            <a:spLocks noGrp="1"/>
          </p:cNvSpPr>
          <p:nvPr>
            <p:ph type="sldNum" sz="quarter" idx="12"/>
          </p:nvPr>
        </p:nvSpPr>
        <p:spPr>
          <a:xfrm>
            <a:off x="6717959" y="6389302"/>
            <a:ext cx="2133600" cy="365125"/>
          </a:xfrm>
        </p:spPr>
        <p:txBody>
          <a:bodyPr/>
          <a:lstStyle/>
          <a:p>
            <a:pPr algn="r"/>
            <a:fld id="{0EBF85CB-8E6F-4C76-A97C-98828569AB90}" type="slidenum">
              <a:rPr lang="en-US" sz="1200" smtClean="0">
                <a:latin typeface="Calibri" panose="020F0502020204030204" pitchFamily="34" charset="0"/>
              </a:rPr>
              <a:pPr algn="r"/>
              <a:t>3</a:t>
            </a:fld>
            <a:endParaRPr lang="en-US" sz="1200" dirty="0">
              <a:latin typeface="Calibri" panose="020F0502020204030204" pitchFamily="34" charset="0"/>
            </a:endParaRPr>
          </a:p>
        </p:txBody>
      </p:sp>
    </p:spTree>
    <p:extLst>
      <p:ext uri="{BB962C8B-B14F-4D97-AF65-F5344CB8AC3E}">
        <p14:creationId xmlns:p14="http://schemas.microsoft.com/office/powerpoint/2010/main" val="117271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141111" y="66674"/>
            <a:ext cx="8229600" cy="1143000"/>
          </a:xfrm>
        </p:spPr>
        <p:txBody>
          <a:bodyPr/>
          <a:lstStyle/>
          <a:p>
            <a:pPr algn="ctr"/>
            <a:r>
              <a:rPr lang="en-US" altLang="en-US" dirty="0"/>
              <a:t>Student Enrollment (Doctoral)</a:t>
            </a:r>
            <a:br>
              <a:rPr lang="en-US" altLang="en-US" dirty="0"/>
            </a:br>
            <a:r>
              <a:rPr lang="en-US" altLang="en-US" sz="2000" dirty="0"/>
              <a:t>(continued)</a:t>
            </a:r>
          </a:p>
        </p:txBody>
      </p:sp>
      <p:sp>
        <p:nvSpPr>
          <p:cNvPr id="4" name="Slide Number Placeholder 3"/>
          <p:cNvSpPr>
            <a:spLocks noGrp="1"/>
          </p:cNvSpPr>
          <p:nvPr>
            <p:ph type="sldNum" sz="quarter" idx="12"/>
          </p:nvPr>
        </p:nvSpPr>
        <p:spPr>
          <a:xfrm>
            <a:off x="8500241" y="6387884"/>
            <a:ext cx="564931" cy="365125"/>
          </a:xfrm>
        </p:spPr>
        <p:txBody>
          <a:bodyPr/>
          <a:lstStyle/>
          <a:p>
            <a:pPr>
              <a:defRPr/>
            </a:pPr>
            <a:fld id="{B36301EB-E8FF-4B73-989C-32C3A5918B07}" type="slidenum">
              <a:rPr lang="en-US" sz="1200" smtClean="0">
                <a:latin typeface="Calibri" panose="020F0502020204030204" pitchFamily="34" charset="0"/>
              </a:rPr>
              <a:pPr>
                <a:defRPr/>
              </a:pPr>
              <a:t>30</a:t>
            </a:fld>
            <a:endParaRPr lang="en-US" sz="1200" dirty="0">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22498216"/>
              </p:ext>
            </p:extLst>
          </p:nvPr>
        </p:nvGraphicFramePr>
        <p:xfrm>
          <a:off x="1267883" y="1271729"/>
          <a:ext cx="6199716" cy="4595364"/>
        </p:xfrm>
        <a:graphic>
          <a:graphicData uri="http://schemas.openxmlformats.org/drawingml/2006/table">
            <a:tbl>
              <a:tblPr firstRow="1" firstCol="1" bandRow="1">
                <a:tableStyleId>{073A0DAA-6AF3-43AB-8588-CEC1D06C72B9}</a:tableStyleId>
              </a:tblPr>
              <a:tblGrid>
                <a:gridCol w="3606143">
                  <a:extLst>
                    <a:ext uri="{9D8B030D-6E8A-4147-A177-3AD203B41FA5}">
                      <a16:colId xmlns:a16="http://schemas.microsoft.com/office/drawing/2014/main" val="20000"/>
                    </a:ext>
                  </a:extLst>
                </a:gridCol>
                <a:gridCol w="1312324">
                  <a:extLst>
                    <a:ext uri="{9D8B030D-6E8A-4147-A177-3AD203B41FA5}">
                      <a16:colId xmlns:a16="http://schemas.microsoft.com/office/drawing/2014/main" val="20001"/>
                    </a:ext>
                  </a:extLst>
                </a:gridCol>
                <a:gridCol w="1281249">
                  <a:extLst>
                    <a:ext uri="{9D8B030D-6E8A-4147-A177-3AD203B41FA5}">
                      <a16:colId xmlns:a16="http://schemas.microsoft.com/office/drawing/2014/main" val="20002"/>
                    </a:ext>
                  </a:extLst>
                </a:gridCol>
              </a:tblGrid>
              <a:tr h="778698">
                <a:tc>
                  <a:txBody>
                    <a:bodyPr/>
                    <a:lstStyle/>
                    <a:p>
                      <a:pPr marL="0" marR="0" algn="ctr">
                        <a:lnSpc>
                          <a:spcPct val="115000"/>
                        </a:lnSpc>
                        <a:spcBef>
                          <a:spcPts val="0"/>
                        </a:spcBef>
                        <a:spcAft>
                          <a:spcPts val="0"/>
                        </a:spcAft>
                      </a:pPr>
                      <a:r>
                        <a:rPr lang="en-US" sz="1400" dirty="0">
                          <a:effectLst/>
                        </a:rPr>
                        <a:t>Degree of Study – Doctoral</a:t>
                      </a:r>
                      <a:endParaRPr lang="en-US" sz="14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400" dirty="0">
                          <a:effectLst/>
                        </a:rPr>
                        <a:t>Fall 2018 Enrollment (Headcount)</a:t>
                      </a:r>
                      <a:endParaRPr lang="en-US" sz="14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400" dirty="0">
                          <a:effectLst/>
                        </a:rPr>
                        <a:t>Fall 2018 Enrollment </a:t>
                      </a:r>
                      <a:br>
                        <a:rPr lang="en-US" sz="1400" dirty="0">
                          <a:effectLst/>
                        </a:rPr>
                      </a:br>
                      <a:r>
                        <a:rPr lang="en-US" sz="1400" dirty="0">
                          <a:effectLst/>
                        </a:rPr>
                        <a:t>(FTE)</a:t>
                      </a:r>
                      <a:endParaRPr lang="en-US" sz="1400" dirty="0">
                        <a:solidFill>
                          <a:schemeClr val="bg1">
                            <a:lumMod val="95000"/>
                          </a:schemeClr>
                        </a:solidFill>
                        <a:effectLst/>
                        <a:latin typeface="Calibri"/>
                        <a:ea typeface="Calibri"/>
                        <a:cs typeface="Times New Roman"/>
                      </a:endParaRPr>
                    </a:p>
                  </a:txBody>
                  <a:tcPr marL="60957" marR="60957" marT="0" marB="0" anchor="b"/>
                </a:tc>
                <a:extLst>
                  <a:ext uri="{0D108BD9-81ED-4DB2-BD59-A6C34878D82A}">
                    <a16:rowId xmlns:a16="http://schemas.microsoft.com/office/drawing/2014/main" val="10000"/>
                  </a:ext>
                </a:extLst>
              </a:tr>
              <a:tr h="370767">
                <a:tc>
                  <a:txBody>
                    <a:bodyPr/>
                    <a:lstStyle/>
                    <a:p>
                      <a:pPr marL="0" marR="0">
                        <a:lnSpc>
                          <a:spcPct val="115000"/>
                        </a:lnSpc>
                        <a:spcBef>
                          <a:spcPts val="0"/>
                        </a:spcBef>
                        <a:spcAft>
                          <a:spcPts val="0"/>
                        </a:spcAft>
                      </a:pPr>
                      <a:r>
                        <a:rPr lang="en-US" sz="1200" dirty="0">
                          <a:effectLst/>
                        </a:rPr>
                        <a:t>PhD in Biomedical Data Sciences and Informatics</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1"/>
                  </a:ext>
                </a:extLst>
              </a:tr>
              <a:tr h="3707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PhD in Biomedical Imaging </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5</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5</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2"/>
                  </a:ext>
                </a:extLst>
              </a:tr>
              <a:tr h="3707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PhD in Biostatistics </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3"/>
                  </a:ext>
                </a:extLst>
              </a:tr>
              <a:tr h="370767">
                <a:tc>
                  <a:txBody>
                    <a:bodyPr/>
                    <a:lstStyle/>
                    <a:p>
                      <a:pPr marL="0" marR="0">
                        <a:lnSpc>
                          <a:spcPct val="115000"/>
                        </a:lnSpc>
                        <a:spcBef>
                          <a:spcPts val="0"/>
                        </a:spcBef>
                        <a:spcAft>
                          <a:spcPts val="0"/>
                        </a:spcAft>
                      </a:pPr>
                      <a:r>
                        <a:rPr lang="en-US" sz="1200" dirty="0">
                          <a:effectLst/>
                        </a:rPr>
                        <a:t>PhD in Biochemistry &amp; Molecular Biology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20</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19</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4"/>
                  </a:ext>
                </a:extLst>
              </a:tr>
              <a:tr h="370767">
                <a:tc>
                  <a:txBody>
                    <a:bodyPr/>
                    <a:lstStyle/>
                    <a:p>
                      <a:pPr marL="0" marR="0">
                        <a:lnSpc>
                          <a:spcPct val="115000"/>
                        </a:lnSpc>
                        <a:spcBef>
                          <a:spcPts val="0"/>
                        </a:spcBef>
                        <a:spcAft>
                          <a:spcPts val="0"/>
                        </a:spcAft>
                      </a:pPr>
                      <a:r>
                        <a:rPr lang="en-US" sz="1200" dirty="0">
                          <a:effectLst/>
                        </a:rPr>
                        <a:t>PhD in Drug Discovery &amp; </a:t>
                      </a:r>
                      <a:br>
                        <a:rPr lang="en-US" sz="1200" dirty="0">
                          <a:effectLst/>
                        </a:rPr>
                      </a:br>
                      <a:r>
                        <a:rPr lang="en-US" sz="1200" dirty="0">
                          <a:effectLst/>
                        </a:rPr>
                        <a:t>PhD in Drug Discovery - Post PharmD</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14</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14</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5"/>
                  </a:ext>
                </a:extLst>
              </a:tr>
              <a:tr h="370767">
                <a:tc>
                  <a:txBody>
                    <a:bodyPr/>
                    <a:lstStyle/>
                    <a:p>
                      <a:pPr marL="0" marR="0">
                        <a:lnSpc>
                          <a:spcPct val="115000"/>
                        </a:lnSpc>
                        <a:spcBef>
                          <a:spcPts val="0"/>
                        </a:spcBef>
                        <a:spcAft>
                          <a:spcPts val="0"/>
                        </a:spcAft>
                      </a:pPr>
                      <a:r>
                        <a:rPr lang="en-US" sz="1200" dirty="0">
                          <a:effectLst/>
                        </a:rPr>
                        <a:t>PhD in Epidemiology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9</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9</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6"/>
                  </a:ext>
                </a:extLst>
              </a:tr>
              <a:tr h="370767">
                <a:tc>
                  <a:txBody>
                    <a:bodyPr/>
                    <a:lstStyle/>
                    <a:p>
                      <a:pPr marL="0" marR="0">
                        <a:lnSpc>
                          <a:spcPct val="115000"/>
                        </a:lnSpc>
                        <a:spcBef>
                          <a:spcPts val="0"/>
                        </a:spcBef>
                        <a:spcAft>
                          <a:spcPts val="0"/>
                        </a:spcAft>
                      </a:pPr>
                      <a:r>
                        <a:rPr lang="en-US" sz="1200" dirty="0">
                          <a:effectLst/>
                        </a:rPr>
                        <a:t>PhD in Microbiology &amp; Immunology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13</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13</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8"/>
                  </a:ext>
                </a:extLst>
              </a:tr>
              <a:tr h="370767">
                <a:tc>
                  <a:txBody>
                    <a:bodyPr/>
                    <a:lstStyle/>
                    <a:p>
                      <a:pPr marL="0" marR="0">
                        <a:lnSpc>
                          <a:spcPct val="115000"/>
                        </a:lnSpc>
                        <a:spcBef>
                          <a:spcPts val="0"/>
                        </a:spcBef>
                        <a:spcAft>
                          <a:spcPts val="0"/>
                        </a:spcAft>
                      </a:pPr>
                      <a:r>
                        <a:rPr lang="en-US" sz="1200" dirty="0">
                          <a:effectLst/>
                        </a:rPr>
                        <a:t>PhD in Molecular &amp; Cell Biology &amp; Pathology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25</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25</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9"/>
                  </a:ext>
                </a:extLst>
              </a:tr>
              <a:tr h="370767">
                <a:tc>
                  <a:txBody>
                    <a:bodyPr/>
                    <a:lstStyle/>
                    <a:p>
                      <a:pPr marL="0" marR="0">
                        <a:lnSpc>
                          <a:spcPct val="115000"/>
                        </a:lnSpc>
                        <a:spcBef>
                          <a:spcPts val="0"/>
                        </a:spcBef>
                        <a:spcAft>
                          <a:spcPts val="0"/>
                        </a:spcAft>
                      </a:pPr>
                      <a:r>
                        <a:rPr lang="en-US" sz="1200" dirty="0">
                          <a:effectLst/>
                        </a:rPr>
                        <a:t>PhD in Neuroscience</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24</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24</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0"/>
                  </a:ext>
                </a:extLst>
              </a:tr>
              <a:tr h="370767">
                <a:tc>
                  <a:txBody>
                    <a:bodyPr/>
                    <a:lstStyle/>
                    <a:p>
                      <a:pPr marL="0" marR="0">
                        <a:lnSpc>
                          <a:spcPct val="115000"/>
                        </a:lnSpc>
                        <a:spcBef>
                          <a:spcPts val="0"/>
                        </a:spcBef>
                        <a:spcAft>
                          <a:spcPts val="0"/>
                        </a:spcAft>
                      </a:pPr>
                      <a:r>
                        <a:rPr lang="en-US" sz="1200" dirty="0">
                          <a:effectLst/>
                        </a:rPr>
                        <a:t>PhD in Cell &amp; Molecular Pharmacology &amp; Exp. Therapy</a:t>
                      </a:r>
                      <a:endParaRPr lang="en-US" sz="12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14</a:t>
                      </a:r>
                      <a:endParaRPr lang="en-US" sz="12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200" dirty="0">
                          <a:effectLst/>
                        </a:rPr>
                        <a:t>14</a:t>
                      </a:r>
                      <a:endParaRPr lang="en-US" sz="12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943134941"/>
                  </a:ext>
                </a:extLst>
              </a:tr>
            </a:tbl>
          </a:graphicData>
        </a:graphic>
      </p:graphicFrame>
    </p:spTree>
    <p:extLst>
      <p:ext uri="{BB962C8B-B14F-4D97-AF65-F5344CB8AC3E}">
        <p14:creationId xmlns:p14="http://schemas.microsoft.com/office/powerpoint/2010/main" val="4001175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764" y="0"/>
            <a:ext cx="8229600" cy="1143000"/>
          </a:xfrm>
        </p:spPr>
        <p:txBody>
          <a:bodyPr/>
          <a:lstStyle/>
          <a:p>
            <a:pPr algn="ctr"/>
            <a:r>
              <a:rPr lang="en-US" altLang="en-US" dirty="0"/>
              <a:t>Student Enrollment (Other)</a:t>
            </a:r>
          </a:p>
        </p:txBody>
      </p:sp>
      <p:sp>
        <p:nvSpPr>
          <p:cNvPr id="3" name="Slide Number Placeholder 2"/>
          <p:cNvSpPr>
            <a:spLocks noGrp="1"/>
          </p:cNvSpPr>
          <p:nvPr>
            <p:ph type="sldNum" sz="quarter" idx="12"/>
          </p:nvPr>
        </p:nvSpPr>
        <p:spPr>
          <a:xfrm>
            <a:off x="8497616" y="6380000"/>
            <a:ext cx="425669" cy="365125"/>
          </a:xfrm>
        </p:spPr>
        <p:txBody>
          <a:bodyPr/>
          <a:lstStyle/>
          <a:p>
            <a:pPr>
              <a:defRPr/>
            </a:pPr>
            <a:fld id="{0466A7B6-4329-49C4-A4F2-EC975CA16DBE}" type="slidenum">
              <a:rPr lang="en-US" sz="1200" smtClean="0">
                <a:latin typeface="Calibri" panose="020F0502020204030204" pitchFamily="34" charset="0"/>
              </a:rPr>
              <a:pPr>
                <a:defRPr/>
              </a:pPr>
              <a:t>31</a:t>
            </a:fld>
            <a:endParaRPr lang="en-US" sz="12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98502219"/>
              </p:ext>
            </p:extLst>
          </p:nvPr>
        </p:nvGraphicFramePr>
        <p:xfrm>
          <a:off x="1098552" y="988993"/>
          <a:ext cx="6156678" cy="5144204"/>
        </p:xfrm>
        <a:graphic>
          <a:graphicData uri="http://schemas.openxmlformats.org/drawingml/2006/table">
            <a:tbl>
              <a:tblPr firstRow="1" firstCol="1" bandRow="1">
                <a:tableStyleId>{073A0DAA-6AF3-43AB-8588-CEC1D06C72B9}</a:tableStyleId>
              </a:tblPr>
              <a:tblGrid>
                <a:gridCol w="310867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49728">
                <a:tc>
                  <a:txBody>
                    <a:bodyPr/>
                    <a:lstStyle/>
                    <a:p>
                      <a:pPr marL="0" marR="0" algn="ctr">
                        <a:lnSpc>
                          <a:spcPct val="115000"/>
                        </a:lnSpc>
                        <a:spcBef>
                          <a:spcPts val="0"/>
                        </a:spcBef>
                        <a:spcAft>
                          <a:spcPts val="0"/>
                        </a:spcAft>
                      </a:pPr>
                      <a:r>
                        <a:rPr lang="en-US" sz="1100" dirty="0">
                          <a:effectLst/>
                        </a:rPr>
                        <a:t>Degree of Study – Other</a:t>
                      </a:r>
                      <a:endParaRPr lang="en-US" sz="11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100" dirty="0">
                          <a:effectLst/>
                        </a:rPr>
                        <a:t>Fall 2018 Enrollment (Headcount)</a:t>
                      </a:r>
                      <a:endParaRPr lang="en-US" sz="1100" dirty="0">
                        <a:solidFill>
                          <a:schemeClr val="bg1">
                            <a:lumMod val="95000"/>
                          </a:schemeClr>
                        </a:solidFill>
                        <a:effectLst/>
                        <a:latin typeface="Calibri"/>
                        <a:ea typeface="Calibri"/>
                        <a:cs typeface="Times New Roman"/>
                      </a:endParaRPr>
                    </a:p>
                  </a:txBody>
                  <a:tcPr marL="60957" marR="60957" marT="0" marB="0" anchor="b"/>
                </a:tc>
                <a:tc>
                  <a:txBody>
                    <a:bodyPr/>
                    <a:lstStyle/>
                    <a:p>
                      <a:pPr marL="0" marR="0" algn="ctr">
                        <a:lnSpc>
                          <a:spcPct val="115000"/>
                        </a:lnSpc>
                        <a:spcBef>
                          <a:spcPts val="0"/>
                        </a:spcBef>
                        <a:spcAft>
                          <a:spcPts val="0"/>
                        </a:spcAft>
                      </a:pPr>
                      <a:r>
                        <a:rPr lang="en-US" sz="1100" dirty="0">
                          <a:effectLst/>
                        </a:rPr>
                        <a:t>Fall 2018 Enrollment </a:t>
                      </a:r>
                      <a:br>
                        <a:rPr lang="en-US" sz="1100" dirty="0">
                          <a:effectLst/>
                        </a:rPr>
                      </a:br>
                      <a:r>
                        <a:rPr lang="en-US" sz="1100" dirty="0">
                          <a:effectLst/>
                        </a:rPr>
                        <a:t>(FTE)</a:t>
                      </a:r>
                      <a:endParaRPr lang="en-US" sz="1100" dirty="0">
                        <a:solidFill>
                          <a:schemeClr val="bg1">
                            <a:lumMod val="95000"/>
                          </a:schemeClr>
                        </a:solidFill>
                        <a:effectLst/>
                        <a:latin typeface="Calibri"/>
                        <a:ea typeface="Calibri"/>
                        <a:cs typeface="Times New Roman"/>
                      </a:endParaRPr>
                    </a:p>
                  </a:txBody>
                  <a:tcPr marL="60957" marR="60957" marT="0" marB="0" anchor="b"/>
                </a:tc>
                <a:extLst>
                  <a:ext uri="{0D108BD9-81ED-4DB2-BD59-A6C34878D82A}">
                    <a16:rowId xmlns:a16="http://schemas.microsoft.com/office/drawing/2014/main" val="10000"/>
                  </a:ext>
                </a:extLst>
              </a:tr>
              <a:tr h="274864">
                <a:tc>
                  <a:txBody>
                    <a:bodyPr/>
                    <a:lstStyle/>
                    <a:p>
                      <a:pPr marL="0" marR="0">
                        <a:lnSpc>
                          <a:spcPct val="115000"/>
                        </a:lnSpc>
                        <a:spcBef>
                          <a:spcPts val="0"/>
                        </a:spcBef>
                        <a:spcAft>
                          <a:spcPts val="0"/>
                        </a:spcAft>
                      </a:pPr>
                      <a:r>
                        <a:rPr lang="en-US" sz="1100" dirty="0">
                          <a:effectLst/>
                        </a:rPr>
                        <a:t>Master in Health Administration</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97</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91</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1"/>
                  </a:ext>
                </a:extLst>
              </a:tr>
              <a:tr h="274864">
                <a:tc>
                  <a:txBody>
                    <a:bodyPr/>
                    <a:lstStyle/>
                    <a:p>
                      <a:pPr marL="0" marR="0">
                        <a:lnSpc>
                          <a:spcPct val="115000"/>
                        </a:lnSpc>
                        <a:spcBef>
                          <a:spcPts val="0"/>
                        </a:spcBef>
                        <a:spcAft>
                          <a:spcPts val="0"/>
                        </a:spcAft>
                      </a:pPr>
                      <a:r>
                        <a:rPr lang="en-US" sz="1100" dirty="0">
                          <a:effectLst/>
                        </a:rPr>
                        <a:t>Master of Public Health</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30</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27</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2"/>
                  </a:ext>
                </a:extLst>
              </a:tr>
              <a:tr h="274864">
                <a:tc>
                  <a:txBody>
                    <a:bodyPr/>
                    <a:lstStyle/>
                    <a:p>
                      <a:pPr marL="0" marR="0">
                        <a:lnSpc>
                          <a:spcPct val="115000"/>
                        </a:lnSpc>
                        <a:spcBef>
                          <a:spcPts val="0"/>
                        </a:spcBef>
                        <a:spcAft>
                          <a:spcPts val="0"/>
                        </a:spcAft>
                      </a:pPr>
                      <a:r>
                        <a:rPr lang="en-US" sz="1100" dirty="0">
                          <a:effectLst/>
                        </a:rPr>
                        <a:t>Master of Science in Biomedical Science</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15</a:t>
                      </a:r>
                      <a:endParaRPr lang="en-US" sz="1100" dirty="0">
                        <a:solidFill>
                          <a:schemeClr val="tx1"/>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15</a:t>
                      </a:r>
                      <a:endParaRPr lang="en-US" sz="1100" dirty="0">
                        <a:solidFill>
                          <a:schemeClr val="tx1"/>
                        </a:solidFill>
                        <a:effectLst/>
                        <a:latin typeface="Calibri"/>
                        <a:ea typeface="Calibri"/>
                        <a:cs typeface="Times New Roman"/>
                      </a:endParaRPr>
                    </a:p>
                  </a:txBody>
                  <a:tcPr marL="60957" marR="60957" marT="0" marB="0" anchor="ctr"/>
                </a:tc>
                <a:extLst>
                  <a:ext uri="{0D108BD9-81ED-4DB2-BD59-A6C34878D82A}">
                    <a16:rowId xmlns:a16="http://schemas.microsoft.com/office/drawing/2014/main" val="10003"/>
                  </a:ext>
                </a:extLst>
              </a:tr>
              <a:tr h="353279">
                <a:tc>
                  <a:txBody>
                    <a:bodyPr/>
                    <a:lstStyle/>
                    <a:p>
                      <a:pPr marL="0" marR="0">
                        <a:lnSpc>
                          <a:spcPct val="115000"/>
                        </a:lnSpc>
                        <a:spcBef>
                          <a:spcPts val="0"/>
                        </a:spcBef>
                        <a:spcAft>
                          <a:spcPts val="0"/>
                        </a:spcAft>
                      </a:pPr>
                      <a:r>
                        <a:rPr lang="en-US" sz="1100" dirty="0">
                          <a:effectLst/>
                        </a:rPr>
                        <a:t>Master</a:t>
                      </a:r>
                      <a:r>
                        <a:rPr lang="en-US" sz="1100" baseline="0" dirty="0">
                          <a:effectLst/>
                        </a:rPr>
                        <a:t> of Science in Cardiovascular Perfusion</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52</a:t>
                      </a:r>
                      <a:endParaRPr lang="en-US" sz="1100" dirty="0">
                        <a:solidFill>
                          <a:schemeClr val="tx1"/>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51</a:t>
                      </a:r>
                      <a:endParaRPr lang="en-US" sz="1100" dirty="0">
                        <a:solidFill>
                          <a:schemeClr val="tx1"/>
                        </a:solidFill>
                        <a:effectLst/>
                        <a:latin typeface="Calibri"/>
                        <a:ea typeface="Calibri"/>
                        <a:cs typeface="Times New Roman"/>
                      </a:endParaRPr>
                    </a:p>
                  </a:txBody>
                  <a:tcPr marL="60957" marR="60957" marT="0" marB="0" anchor="ctr"/>
                </a:tc>
                <a:extLst>
                  <a:ext uri="{0D108BD9-81ED-4DB2-BD59-A6C34878D82A}">
                    <a16:rowId xmlns:a16="http://schemas.microsoft.com/office/drawing/2014/main" val="10004"/>
                  </a:ext>
                </a:extLst>
              </a:tr>
              <a:tr h="274864">
                <a:tc>
                  <a:txBody>
                    <a:bodyPr/>
                    <a:lstStyle/>
                    <a:p>
                      <a:pPr marL="0" marR="0">
                        <a:lnSpc>
                          <a:spcPct val="115000"/>
                        </a:lnSpc>
                        <a:spcBef>
                          <a:spcPts val="0"/>
                        </a:spcBef>
                        <a:spcAft>
                          <a:spcPts val="0"/>
                        </a:spcAft>
                      </a:pPr>
                      <a:r>
                        <a:rPr lang="en-US" sz="1100" dirty="0">
                          <a:effectLst/>
                        </a:rPr>
                        <a:t>Master of Science in Clinical Research</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23</a:t>
                      </a:r>
                      <a:endParaRPr lang="en-US" sz="1100" dirty="0">
                        <a:solidFill>
                          <a:schemeClr val="tx1"/>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20</a:t>
                      </a:r>
                      <a:endParaRPr lang="en-US" sz="1100" dirty="0">
                        <a:solidFill>
                          <a:schemeClr val="tx1"/>
                        </a:solidFill>
                        <a:effectLst/>
                        <a:latin typeface="Calibri"/>
                        <a:ea typeface="Calibri"/>
                        <a:cs typeface="Times New Roman"/>
                      </a:endParaRPr>
                    </a:p>
                  </a:txBody>
                  <a:tcPr marL="60957" marR="60957" marT="0" marB="0" anchor="ctr"/>
                </a:tc>
                <a:extLst>
                  <a:ext uri="{0D108BD9-81ED-4DB2-BD59-A6C34878D82A}">
                    <a16:rowId xmlns:a16="http://schemas.microsoft.com/office/drawing/2014/main" val="10005"/>
                  </a:ext>
                </a:extLst>
              </a:tr>
              <a:tr h="274864">
                <a:tc>
                  <a:txBody>
                    <a:bodyPr/>
                    <a:lstStyle/>
                    <a:p>
                      <a:pPr marL="0" marR="0">
                        <a:lnSpc>
                          <a:spcPct val="115000"/>
                        </a:lnSpc>
                        <a:spcBef>
                          <a:spcPts val="0"/>
                        </a:spcBef>
                        <a:spcAft>
                          <a:spcPts val="0"/>
                        </a:spcAft>
                      </a:pPr>
                      <a:r>
                        <a:rPr lang="en-US" sz="1100" dirty="0">
                          <a:effectLst/>
                        </a:rPr>
                        <a:t>Master of Science in Dentistry</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21</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21</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6"/>
                  </a:ext>
                </a:extLst>
              </a:tr>
              <a:tr h="274864">
                <a:tc>
                  <a:txBody>
                    <a:bodyPr/>
                    <a:lstStyle/>
                    <a:p>
                      <a:pPr marL="0" marR="0">
                        <a:lnSpc>
                          <a:spcPct val="115000"/>
                        </a:lnSpc>
                        <a:spcBef>
                          <a:spcPts val="0"/>
                        </a:spcBef>
                        <a:spcAft>
                          <a:spcPts val="0"/>
                        </a:spcAft>
                      </a:pPr>
                      <a:r>
                        <a:rPr lang="en-US" sz="1100" dirty="0">
                          <a:effectLst/>
                        </a:rPr>
                        <a:t>Master</a:t>
                      </a:r>
                      <a:r>
                        <a:rPr lang="en-US" sz="1100" baseline="0" dirty="0">
                          <a:effectLst/>
                        </a:rPr>
                        <a:t> of Science in Health Informatics</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22</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21</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7"/>
                  </a:ext>
                </a:extLst>
              </a:tr>
              <a:tr h="274864">
                <a:tc>
                  <a:txBody>
                    <a:bodyPr/>
                    <a:lstStyle/>
                    <a:p>
                      <a:pPr marL="0" marR="0">
                        <a:lnSpc>
                          <a:spcPct val="115000"/>
                        </a:lnSpc>
                        <a:spcBef>
                          <a:spcPts val="0"/>
                        </a:spcBef>
                        <a:spcAft>
                          <a:spcPts val="0"/>
                        </a:spcAft>
                      </a:pPr>
                      <a:r>
                        <a:rPr lang="en-US" sz="1100" dirty="0">
                          <a:effectLst/>
                        </a:rPr>
                        <a:t>Master of Science</a:t>
                      </a:r>
                      <a:r>
                        <a:rPr lang="en-US" sz="1100" baseline="0" dirty="0">
                          <a:effectLst/>
                        </a:rPr>
                        <a:t> in Medical Sciences</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17</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17</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8"/>
                  </a:ext>
                </a:extLst>
              </a:tr>
              <a:tr h="274864">
                <a:tc>
                  <a:txBody>
                    <a:bodyPr/>
                    <a:lstStyle/>
                    <a:p>
                      <a:pPr marL="0" marR="0">
                        <a:lnSpc>
                          <a:spcPct val="115000"/>
                        </a:lnSpc>
                        <a:spcBef>
                          <a:spcPts val="0"/>
                        </a:spcBef>
                        <a:spcAft>
                          <a:spcPts val="0"/>
                        </a:spcAft>
                      </a:pPr>
                      <a:r>
                        <a:rPr lang="en-US" sz="1100" dirty="0">
                          <a:effectLst/>
                        </a:rPr>
                        <a:t>Master of Science in Nurse Anesthesia</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27</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27</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09"/>
                  </a:ext>
                </a:extLst>
              </a:tr>
              <a:tr h="274864">
                <a:tc>
                  <a:txBody>
                    <a:bodyPr/>
                    <a:lstStyle/>
                    <a:p>
                      <a:pPr marL="0" marR="0">
                        <a:lnSpc>
                          <a:spcPct val="115000"/>
                        </a:lnSpc>
                        <a:spcBef>
                          <a:spcPts val="0"/>
                        </a:spcBef>
                        <a:spcAft>
                          <a:spcPts val="0"/>
                        </a:spcAft>
                      </a:pPr>
                      <a:r>
                        <a:rPr lang="en-US" sz="1100" dirty="0">
                          <a:effectLst/>
                        </a:rPr>
                        <a:t>Master of Science in Nursing</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9</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7</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0"/>
                  </a:ext>
                </a:extLst>
              </a:tr>
              <a:tr h="274864">
                <a:tc>
                  <a:txBody>
                    <a:bodyPr/>
                    <a:lstStyle/>
                    <a:p>
                      <a:pPr marL="0" marR="0">
                        <a:lnSpc>
                          <a:spcPct val="115000"/>
                        </a:lnSpc>
                        <a:spcBef>
                          <a:spcPts val="0"/>
                        </a:spcBef>
                        <a:spcAft>
                          <a:spcPts val="0"/>
                        </a:spcAft>
                      </a:pPr>
                      <a:r>
                        <a:rPr lang="en-US" sz="1100" dirty="0">
                          <a:effectLst/>
                        </a:rPr>
                        <a:t>Master of Science in Occupational Therapy</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94</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93</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1"/>
                  </a:ext>
                </a:extLst>
              </a:tr>
              <a:tr h="353279">
                <a:tc>
                  <a:txBody>
                    <a:bodyPr/>
                    <a:lstStyle/>
                    <a:p>
                      <a:pPr marL="0" marR="0">
                        <a:lnSpc>
                          <a:spcPct val="115000"/>
                        </a:lnSpc>
                        <a:spcBef>
                          <a:spcPts val="0"/>
                        </a:spcBef>
                        <a:spcAft>
                          <a:spcPts val="0"/>
                        </a:spcAft>
                      </a:pPr>
                      <a:r>
                        <a:rPr lang="en-US" sz="1100" dirty="0">
                          <a:effectLst/>
                        </a:rPr>
                        <a:t>Master of Science in Physician Assistant Studies</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121</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120</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2"/>
                  </a:ext>
                </a:extLst>
              </a:tr>
              <a:tr h="274864">
                <a:tc>
                  <a:txBody>
                    <a:bodyPr/>
                    <a:lstStyle/>
                    <a:p>
                      <a:pPr marL="0" marR="0">
                        <a:lnSpc>
                          <a:spcPct val="115000"/>
                        </a:lnSpc>
                        <a:spcBef>
                          <a:spcPts val="0"/>
                        </a:spcBef>
                        <a:spcAft>
                          <a:spcPts val="0"/>
                        </a:spcAft>
                      </a:pPr>
                      <a:r>
                        <a:rPr lang="en-US" sz="1100" dirty="0">
                          <a:effectLst/>
                        </a:rPr>
                        <a:t>Bachelor</a:t>
                      </a:r>
                      <a:r>
                        <a:rPr lang="en-US" sz="1100" baseline="0" dirty="0">
                          <a:effectLst/>
                        </a:rPr>
                        <a:t> of Science in Healthcare Studies</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18</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16</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4"/>
                  </a:ext>
                </a:extLst>
              </a:tr>
              <a:tr h="274864">
                <a:tc>
                  <a:txBody>
                    <a:bodyPr/>
                    <a:lstStyle/>
                    <a:p>
                      <a:pPr marL="0" marR="0">
                        <a:lnSpc>
                          <a:spcPct val="115000"/>
                        </a:lnSpc>
                        <a:spcBef>
                          <a:spcPts val="0"/>
                        </a:spcBef>
                        <a:spcAft>
                          <a:spcPts val="0"/>
                        </a:spcAft>
                      </a:pPr>
                      <a:r>
                        <a:rPr lang="en-US" sz="1100" dirty="0">
                          <a:effectLst/>
                        </a:rPr>
                        <a:t>Bachelor of Science in Nursing</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311</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308</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5"/>
                  </a:ext>
                </a:extLst>
              </a:tr>
              <a:tr h="274864">
                <a:tc>
                  <a:txBody>
                    <a:bodyPr/>
                    <a:lstStyle/>
                    <a:p>
                      <a:pPr marL="0" marR="0">
                        <a:lnSpc>
                          <a:spcPct val="115000"/>
                        </a:lnSpc>
                        <a:spcBef>
                          <a:spcPts val="0"/>
                        </a:spcBef>
                        <a:spcAft>
                          <a:spcPts val="0"/>
                        </a:spcAft>
                      </a:pPr>
                      <a:r>
                        <a:rPr lang="en-US" sz="1100" dirty="0">
                          <a:effectLst/>
                        </a:rPr>
                        <a:t>Certificate in Clinical Pharmacy Practice </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0957" marR="60957" marT="0" marB="0" anchor="ctr"/>
                </a:tc>
                <a:extLst>
                  <a:ext uri="{0D108BD9-81ED-4DB2-BD59-A6C34878D82A}">
                    <a16:rowId xmlns:a16="http://schemas.microsoft.com/office/drawing/2014/main" val="10016"/>
                  </a:ext>
                </a:extLst>
              </a:tr>
              <a:tr h="274864">
                <a:tc>
                  <a:txBody>
                    <a:bodyPr/>
                    <a:lstStyle/>
                    <a:p>
                      <a:pPr marL="0" marR="0">
                        <a:lnSpc>
                          <a:spcPct val="115000"/>
                        </a:lnSpc>
                        <a:spcBef>
                          <a:spcPts val="0"/>
                        </a:spcBef>
                        <a:spcAft>
                          <a:spcPts val="0"/>
                        </a:spcAft>
                      </a:pPr>
                      <a:r>
                        <a:rPr lang="en-US" sz="1100" dirty="0">
                          <a:effectLst/>
                        </a:rPr>
                        <a:t>Non-degree seeking</a:t>
                      </a:r>
                      <a:endParaRPr lang="en-US" sz="1100" dirty="0">
                        <a:solidFill>
                          <a:schemeClr val="bg1">
                            <a:lumMod val="95000"/>
                          </a:schemeClr>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21</a:t>
                      </a:r>
                      <a:endParaRPr lang="en-US" sz="1100" dirty="0">
                        <a:solidFill>
                          <a:schemeClr val="tx1"/>
                        </a:solidFill>
                        <a:effectLst/>
                        <a:latin typeface="Calibri"/>
                        <a:ea typeface="Calibri"/>
                        <a:cs typeface="Times New Roman"/>
                      </a:endParaRPr>
                    </a:p>
                  </a:txBody>
                  <a:tcPr marL="60957" marR="60957" marT="0" marB="0" anchor="ctr"/>
                </a:tc>
                <a:tc>
                  <a:txBody>
                    <a:bodyPr/>
                    <a:lstStyle/>
                    <a:p>
                      <a:pPr marL="0" marR="0" algn="ctr">
                        <a:lnSpc>
                          <a:spcPct val="115000"/>
                        </a:lnSpc>
                        <a:spcBef>
                          <a:spcPts val="0"/>
                        </a:spcBef>
                        <a:spcAft>
                          <a:spcPts val="0"/>
                        </a:spcAft>
                      </a:pPr>
                      <a:r>
                        <a:rPr lang="en-US" sz="1100" dirty="0">
                          <a:effectLst/>
                        </a:rPr>
                        <a:t>7</a:t>
                      </a:r>
                      <a:endParaRPr lang="en-US" sz="1100" dirty="0">
                        <a:solidFill>
                          <a:schemeClr val="tx1"/>
                        </a:solidFill>
                        <a:effectLst/>
                        <a:latin typeface="Calibri"/>
                        <a:ea typeface="Calibri"/>
                        <a:cs typeface="Times New Roman"/>
                      </a:endParaRPr>
                    </a:p>
                  </a:txBody>
                  <a:tcPr marL="60957" marR="60957" marT="0"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53000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16" y="101644"/>
            <a:ext cx="8229600" cy="755092"/>
          </a:xfrm>
        </p:spPr>
        <p:txBody>
          <a:bodyPr/>
          <a:lstStyle/>
          <a:p>
            <a:pPr algn="ctr"/>
            <a:r>
              <a:rPr lang="en-US" dirty="0"/>
              <a:t>Graduation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6560150"/>
              </p:ext>
            </p:extLst>
          </p:nvPr>
        </p:nvGraphicFramePr>
        <p:xfrm>
          <a:off x="299740" y="867857"/>
          <a:ext cx="8703058" cy="350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8497612" y="6379328"/>
            <a:ext cx="355219" cy="365125"/>
          </a:xfrm>
        </p:spPr>
        <p:txBody>
          <a:bodyPr/>
          <a:lstStyle/>
          <a:p>
            <a:pPr algn="r">
              <a:defRPr/>
            </a:pPr>
            <a:fld id="{CA5C7056-FF85-414F-8046-D77B6C413704}" type="slidenum">
              <a:rPr lang="en-US" sz="1200" smtClean="0">
                <a:latin typeface="Calibri" panose="020F0502020204030204" pitchFamily="34" charset="0"/>
              </a:rPr>
              <a:pPr algn="r">
                <a:defRPr/>
              </a:pPr>
              <a:t>32</a:t>
            </a:fld>
            <a:endParaRPr lang="en-US" sz="1200" dirty="0">
              <a:latin typeface="Calibri" panose="020F0502020204030204" pitchFamily="34" charset="0"/>
            </a:endParaRPr>
          </a:p>
        </p:txBody>
      </p:sp>
      <p:sp>
        <p:nvSpPr>
          <p:cNvPr id="6" name="TextBox 5"/>
          <p:cNvSpPr txBox="1"/>
          <p:nvPr/>
        </p:nvSpPr>
        <p:spPr>
          <a:xfrm>
            <a:off x="949376" y="4584952"/>
            <a:ext cx="7165010" cy="2231380"/>
          </a:xfrm>
          <a:prstGeom prst="rect">
            <a:avLst/>
          </a:prstGeom>
          <a:noFill/>
        </p:spPr>
        <p:txBody>
          <a:bodyPr wrap="square" rtlCol="0">
            <a:spAutoFit/>
          </a:bodyPr>
          <a:lstStyle/>
          <a:p>
            <a:pPr marL="285750" indent="-285750" eaLnBrk="0" hangingPunct="0">
              <a:buFont typeface="Arial" panose="020B0604020202020204" pitchFamily="34" charset="0"/>
              <a:buChar char="•"/>
            </a:pPr>
            <a:r>
              <a:rPr lang="en-US" sz="1400" kern="0" dirty="0">
                <a:latin typeface="Arial" panose="020B0604020202020204" pitchFamily="34" charset="0"/>
                <a:ea typeface="ＭＳ Ｐゴシック" pitchFamily="34" charset="-128"/>
                <a:cs typeface="Arial" panose="020B0604020202020204" pitchFamily="34" charset="0"/>
              </a:rPr>
              <a:t>MUSC does not have first time students and the graduation rate is calculated for each academic program by looking backwards to determine the incoming cohort for which the year being assessed represents 150% of the published length of the program, and then determining how many of those students have graduated within that time.</a:t>
            </a:r>
          </a:p>
          <a:p>
            <a:pPr marL="285750" indent="-285750" eaLnBrk="0" hangingPunct="0">
              <a:buFont typeface="Arial" panose="020B0604020202020204" pitchFamily="34" charset="0"/>
              <a:buChar char="•"/>
            </a:pPr>
            <a:endParaRPr lang="en-US" sz="1400" kern="0" dirty="0">
              <a:latin typeface="Arial" panose="020B0604020202020204" pitchFamily="34" charset="0"/>
              <a:ea typeface="ＭＳ Ｐゴシック" pitchFamily="34" charset="-128"/>
              <a:cs typeface="Arial" panose="020B0604020202020204" pitchFamily="34" charset="0"/>
            </a:endParaRPr>
          </a:p>
          <a:p>
            <a:pPr marL="285750" indent="-285750" eaLnBrk="0" hangingPunct="0">
              <a:buFont typeface="Arial" panose="020B0604020202020204" pitchFamily="34" charset="0"/>
              <a:buChar char="•"/>
            </a:pPr>
            <a:r>
              <a:rPr lang="en-US" sz="1400" dirty="0">
                <a:latin typeface="Arial" panose="020B0604020202020204" pitchFamily="34" charset="0"/>
                <a:cs typeface="Arial" panose="020B0604020202020204" pitchFamily="34" charset="0"/>
              </a:rPr>
              <a:t>Of the 32,117 living alumni in MUSC’s database, 18,195 are South Carolina residents.</a:t>
            </a:r>
          </a:p>
          <a:p>
            <a:pPr marL="285750" indent="-285750" algn="l" eaLnBrk="0" hangingPunct="0">
              <a:buFont typeface="Arial" panose="020B0604020202020204" pitchFamily="34" charset="0"/>
              <a:buChar char="•"/>
            </a:pPr>
            <a:endParaRPr lang="en-US" sz="1500" kern="0" dirty="0">
              <a:solidFill>
                <a:srgbClr val="005288"/>
              </a:solidFill>
              <a:latin typeface="Calibri" panose="020F0502020204030204" pitchFamily="34" charset="0"/>
              <a:ea typeface="ＭＳ Ｐゴシック" pitchFamily="34" charset="-128"/>
            </a:endParaRPr>
          </a:p>
          <a:p>
            <a:pPr algn="l" eaLnBrk="0" hangingPunct="0"/>
            <a:endParaRPr lang="en-US" sz="1200" dirty="0">
              <a:solidFill>
                <a:srgbClr val="516F81"/>
              </a:solidFill>
              <a:latin typeface="Century" panose="02040604050505020304" pitchFamily="18" charset="0"/>
              <a:ea typeface="ＭＳ Ｐゴシック" pitchFamily="34" charset="-128"/>
            </a:endParaRPr>
          </a:p>
        </p:txBody>
      </p:sp>
    </p:spTree>
    <p:extLst>
      <p:ext uri="{BB962C8B-B14F-4D97-AF65-F5344CB8AC3E}">
        <p14:creationId xmlns:p14="http://schemas.microsoft.com/office/powerpoint/2010/main" val="2834422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010"/>
          </a:xfrm>
        </p:spPr>
        <p:txBody>
          <a:bodyPr>
            <a:normAutofit/>
          </a:bodyPr>
          <a:lstStyle/>
          <a:p>
            <a:pPr algn="ctr"/>
            <a:r>
              <a:rPr lang="en-US" sz="2800" dirty="0"/>
              <a:t>Tuition History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1803254"/>
              </p:ext>
            </p:extLst>
          </p:nvPr>
        </p:nvGraphicFramePr>
        <p:xfrm>
          <a:off x="591207" y="1001110"/>
          <a:ext cx="8229600" cy="486327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00241" y="6372115"/>
            <a:ext cx="462455" cy="365125"/>
          </a:xfrm>
        </p:spPr>
        <p:txBody>
          <a:bodyPr/>
          <a:lstStyle/>
          <a:p>
            <a:fld id="{0EBF85CB-8E6F-4C76-A97C-98828569AB90}" type="slidenum">
              <a:rPr lang="en-US" sz="1200" smtClean="0">
                <a:latin typeface="Calibri" panose="020F0502020204030204" pitchFamily="34" charset="0"/>
              </a:rPr>
              <a:pPr/>
              <a:t>33</a:t>
            </a:fld>
            <a:endParaRPr lang="en-US" sz="1200" dirty="0">
              <a:latin typeface="Calibri" panose="020F0502020204030204" pitchFamily="34" charset="0"/>
            </a:endParaRPr>
          </a:p>
        </p:txBody>
      </p:sp>
    </p:spTree>
    <p:extLst>
      <p:ext uri="{BB962C8B-B14F-4D97-AF65-F5344CB8AC3E}">
        <p14:creationId xmlns:p14="http://schemas.microsoft.com/office/powerpoint/2010/main" val="20717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392880"/>
            <a:ext cx="8229600" cy="694941"/>
          </a:xfrm>
        </p:spPr>
        <p:txBody>
          <a:bodyPr>
            <a:noAutofit/>
          </a:bodyPr>
          <a:lstStyle/>
          <a:p>
            <a:pPr algn="ctr"/>
            <a:r>
              <a:rPr lang="en-US" sz="2800" dirty="0"/>
              <a:t/>
            </a:r>
            <a:br>
              <a:rPr lang="en-US" sz="2800" dirty="0"/>
            </a:br>
            <a:r>
              <a:rPr lang="en-US" sz="2800" dirty="0"/>
              <a:t>2018-19 Tuition &amp; Fee Schedule</a:t>
            </a:r>
            <a:br>
              <a:rPr lang="en-US" sz="2800" dirty="0"/>
            </a:br>
            <a:endParaRPr lang="en-US" sz="2800" dirty="0"/>
          </a:p>
        </p:txBody>
      </p:sp>
      <p:sp>
        <p:nvSpPr>
          <p:cNvPr id="4" name="Slide Number Placeholder 3"/>
          <p:cNvSpPr>
            <a:spLocks noGrp="1"/>
          </p:cNvSpPr>
          <p:nvPr>
            <p:ph type="sldNum" sz="quarter" idx="12"/>
          </p:nvPr>
        </p:nvSpPr>
        <p:spPr>
          <a:xfrm>
            <a:off x="8500250" y="6372116"/>
            <a:ext cx="525517" cy="365125"/>
          </a:xfrm>
        </p:spPr>
        <p:txBody>
          <a:bodyPr/>
          <a:lstStyle/>
          <a:p>
            <a:fld id="{0EBF85CB-8E6F-4C76-A97C-98828569AB90}" type="slidenum">
              <a:rPr lang="en-US" sz="1200" smtClean="0">
                <a:latin typeface="Calibri" panose="020F0502020204030204" pitchFamily="34" charset="0"/>
              </a:rPr>
              <a:pPr/>
              <a:t>34</a:t>
            </a:fld>
            <a:endParaRPr lang="en-US" sz="1200"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2369836"/>
              </p:ext>
            </p:extLst>
          </p:nvPr>
        </p:nvGraphicFramePr>
        <p:xfrm>
          <a:off x="1164020" y="1177269"/>
          <a:ext cx="6662738" cy="4572000"/>
        </p:xfrm>
        <a:graphic>
          <a:graphicData uri="http://schemas.openxmlformats.org/presentationml/2006/ole">
            <mc:AlternateContent xmlns:mc="http://schemas.openxmlformats.org/markup-compatibility/2006">
              <mc:Choice xmlns:v="urn:schemas-microsoft-com:vml" Requires="v">
                <p:oleObj spid="_x0000_s12405" name="Worksheet" r:id="rId3" imgW="8019977" imgH="4886460" progId="Excel.Sheet.12">
                  <p:embed/>
                </p:oleObj>
              </mc:Choice>
              <mc:Fallback>
                <p:oleObj name="Worksheet" r:id="rId3" imgW="8019977" imgH="4886460" progId="Excel.Sheet.12">
                  <p:embed/>
                  <p:pic>
                    <p:nvPicPr>
                      <p:cNvPr id="0" name=""/>
                      <p:cNvPicPr preferRelativeResize="0"/>
                      <p:nvPr/>
                    </p:nvPicPr>
                    <p:blipFill>
                      <a:blip r:embed="rId4"/>
                      <a:stretch>
                        <a:fillRect/>
                      </a:stretch>
                    </p:blipFill>
                    <p:spPr>
                      <a:xfrm>
                        <a:off x="1164020" y="1177269"/>
                        <a:ext cx="6662738" cy="4572000"/>
                      </a:xfrm>
                      <a:prstGeom prst="rect">
                        <a:avLst/>
                      </a:prstGeom>
                    </p:spPr>
                  </p:pic>
                </p:oleObj>
              </mc:Fallback>
            </mc:AlternateContent>
          </a:graphicData>
        </a:graphic>
      </p:graphicFrame>
    </p:spTree>
    <p:extLst>
      <p:ext uri="{BB962C8B-B14F-4D97-AF65-F5344CB8AC3E}">
        <p14:creationId xmlns:p14="http://schemas.microsoft.com/office/powerpoint/2010/main" val="32876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392880"/>
            <a:ext cx="8229600" cy="694941"/>
          </a:xfrm>
        </p:spPr>
        <p:txBody>
          <a:bodyPr>
            <a:noAutofit/>
          </a:bodyPr>
          <a:lstStyle/>
          <a:p>
            <a:pPr algn="ctr"/>
            <a:r>
              <a:rPr lang="en-US" sz="2800" dirty="0"/>
              <a:t/>
            </a:r>
            <a:br>
              <a:rPr lang="en-US" sz="2800" dirty="0"/>
            </a:br>
            <a:r>
              <a:rPr lang="en-US" sz="2800" dirty="0"/>
              <a:t>2018-19 Tuition &amp; Fee Schedule</a:t>
            </a:r>
            <a:br>
              <a:rPr lang="en-US" sz="2800" dirty="0"/>
            </a:br>
            <a:endParaRPr lang="en-US" sz="2800" dirty="0"/>
          </a:p>
        </p:txBody>
      </p:sp>
      <p:sp>
        <p:nvSpPr>
          <p:cNvPr id="4" name="Slide Number Placeholder 3"/>
          <p:cNvSpPr>
            <a:spLocks noGrp="1"/>
          </p:cNvSpPr>
          <p:nvPr>
            <p:ph type="sldNum" sz="quarter" idx="12"/>
          </p:nvPr>
        </p:nvSpPr>
        <p:spPr>
          <a:xfrm>
            <a:off x="8500250" y="6372116"/>
            <a:ext cx="525517" cy="365125"/>
          </a:xfrm>
        </p:spPr>
        <p:txBody>
          <a:bodyPr/>
          <a:lstStyle/>
          <a:p>
            <a:fld id="{0EBF85CB-8E6F-4C76-A97C-98828569AB90}" type="slidenum">
              <a:rPr lang="en-US" sz="1200" smtClean="0">
                <a:latin typeface="Calibri" panose="020F0502020204030204" pitchFamily="34" charset="0"/>
              </a:rPr>
              <a:pPr/>
              <a:t>35</a:t>
            </a:fld>
            <a:endParaRPr lang="en-US" sz="1200"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5881070"/>
              </p:ext>
            </p:extLst>
          </p:nvPr>
        </p:nvGraphicFramePr>
        <p:xfrm>
          <a:off x="1151321" y="1166922"/>
          <a:ext cx="6675120" cy="4572000"/>
        </p:xfrm>
        <a:graphic>
          <a:graphicData uri="http://schemas.openxmlformats.org/presentationml/2006/ole">
            <mc:AlternateContent xmlns:mc="http://schemas.openxmlformats.org/markup-compatibility/2006">
              <mc:Choice xmlns:v="urn:schemas-microsoft-com:vml" Requires="v">
                <p:oleObj spid="_x0000_s14379" name="Worksheet" r:id="rId3" imgW="8019977" imgH="4743360" progId="Excel.Sheet.12">
                  <p:embed/>
                </p:oleObj>
              </mc:Choice>
              <mc:Fallback>
                <p:oleObj name="Worksheet" r:id="rId3" imgW="8019977" imgH="4743360" progId="Excel.Sheet.12">
                  <p:embed/>
                  <p:pic>
                    <p:nvPicPr>
                      <p:cNvPr id="0" name=""/>
                      <p:cNvPicPr preferRelativeResize="0"/>
                      <p:nvPr/>
                    </p:nvPicPr>
                    <p:blipFill>
                      <a:blip r:embed="rId4"/>
                      <a:stretch>
                        <a:fillRect/>
                      </a:stretch>
                    </p:blipFill>
                    <p:spPr>
                      <a:xfrm>
                        <a:off x="1151321" y="1166922"/>
                        <a:ext cx="6675120" cy="4572000"/>
                      </a:xfrm>
                      <a:prstGeom prst="rect">
                        <a:avLst/>
                      </a:prstGeom>
                    </p:spPr>
                  </p:pic>
                </p:oleObj>
              </mc:Fallback>
            </mc:AlternateContent>
          </a:graphicData>
        </a:graphic>
      </p:graphicFrame>
    </p:spTree>
    <p:extLst>
      <p:ext uri="{BB962C8B-B14F-4D97-AF65-F5344CB8AC3E}">
        <p14:creationId xmlns:p14="http://schemas.microsoft.com/office/powerpoint/2010/main" val="347835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1" y="181175"/>
            <a:ext cx="7968342" cy="622866"/>
          </a:xfrm>
        </p:spPr>
        <p:txBody>
          <a:bodyPr>
            <a:noAutofit/>
          </a:bodyPr>
          <a:lstStyle/>
          <a:p>
            <a:pPr algn="ctr"/>
            <a:r>
              <a:rPr lang="en-US" sz="2800" dirty="0"/>
              <a:t/>
            </a:r>
            <a:br>
              <a:rPr lang="en-US" sz="2800" dirty="0"/>
            </a:br>
            <a:r>
              <a:rPr lang="en-US" sz="2800" dirty="0"/>
              <a:t>Undergraduate Scholarships &amp; Grants</a:t>
            </a:r>
            <a:br>
              <a:rPr lang="en-US" sz="2800" dirty="0"/>
            </a:br>
            <a:endParaRPr lang="en-US" sz="2800"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686193547"/>
              </p:ext>
            </p:extLst>
          </p:nvPr>
        </p:nvGraphicFramePr>
        <p:xfrm>
          <a:off x="2025650" y="969963"/>
          <a:ext cx="4800600" cy="5157787"/>
        </p:xfrm>
        <a:graphic>
          <a:graphicData uri="http://schemas.openxmlformats.org/presentationml/2006/ole">
            <mc:AlternateContent xmlns:mc="http://schemas.openxmlformats.org/markup-compatibility/2006">
              <mc:Choice xmlns:v="urn:schemas-microsoft-com:vml" Requires="v">
                <p:oleObj spid="_x0000_s4600" name="Worksheet" r:id="rId3" imgW="5112944" imgH="5494120" progId="Excel.Sheet.12">
                  <p:embed/>
                </p:oleObj>
              </mc:Choice>
              <mc:Fallback>
                <p:oleObj name="Worksheet" r:id="rId3" imgW="5112944" imgH="5494120" progId="Excel.Sheet.12">
                  <p:embed/>
                  <p:pic>
                    <p:nvPicPr>
                      <p:cNvPr id="0" name=""/>
                      <p:cNvPicPr/>
                      <p:nvPr/>
                    </p:nvPicPr>
                    <p:blipFill>
                      <a:blip r:embed="rId4"/>
                      <a:stretch>
                        <a:fillRect/>
                      </a:stretch>
                    </p:blipFill>
                    <p:spPr>
                      <a:xfrm>
                        <a:off x="2025650" y="969963"/>
                        <a:ext cx="4800600" cy="5157787"/>
                      </a:xfrm>
                      <a:prstGeom prst="rect">
                        <a:avLst/>
                      </a:prstGeom>
                    </p:spPr>
                  </p:pic>
                </p:oleObj>
              </mc:Fallback>
            </mc:AlternateContent>
          </a:graphicData>
        </a:graphic>
      </p:graphicFrame>
      <p:sp>
        <p:nvSpPr>
          <p:cNvPr id="4" name="Slide Number Placeholder 3"/>
          <p:cNvSpPr>
            <a:spLocks noGrp="1"/>
          </p:cNvSpPr>
          <p:nvPr>
            <p:ph type="sldNum" sz="quarter" idx="4294967295"/>
          </p:nvPr>
        </p:nvSpPr>
        <p:spPr>
          <a:xfrm>
            <a:off x="8497605" y="6389633"/>
            <a:ext cx="346841" cy="365125"/>
          </a:xfrm>
          <a:prstGeom prst="rect">
            <a:avLst/>
          </a:prstGeom>
        </p:spPr>
        <p:txBody>
          <a:bodyPr/>
          <a:lstStyle/>
          <a:p>
            <a:pPr algn="r"/>
            <a:fld id="{0EBF85CB-8E6F-4C76-A97C-98828569AB90}" type="slidenum">
              <a:rPr lang="en-US" sz="1200" smtClean="0">
                <a:latin typeface="Calibri" panose="020F0502020204030204" pitchFamily="34" charset="0"/>
              </a:rPr>
              <a:pPr algn="r"/>
              <a:t>36</a:t>
            </a:fld>
            <a:endParaRPr lang="en-US" sz="1200" dirty="0">
              <a:latin typeface="Calibri" panose="020F0502020204030204" pitchFamily="34" charset="0"/>
            </a:endParaRPr>
          </a:p>
        </p:txBody>
      </p:sp>
    </p:spTree>
    <p:extLst>
      <p:ext uri="{BB962C8B-B14F-4D97-AF65-F5344CB8AC3E}">
        <p14:creationId xmlns:p14="http://schemas.microsoft.com/office/powerpoint/2010/main" val="1445629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186" y="152173"/>
            <a:ext cx="7968342" cy="588805"/>
          </a:xfrm>
        </p:spPr>
        <p:txBody>
          <a:bodyPr>
            <a:noAutofit/>
          </a:bodyPr>
          <a:lstStyle/>
          <a:p>
            <a:pPr algn="ctr"/>
            <a:r>
              <a:rPr lang="en-US" sz="2800" dirty="0"/>
              <a:t/>
            </a:r>
            <a:br>
              <a:rPr lang="en-US" sz="2800" dirty="0"/>
            </a:br>
            <a:r>
              <a:rPr lang="en-US" sz="2800" dirty="0"/>
              <a:t>Undergraduate Scholarships &amp; Grants</a:t>
            </a:r>
            <a:br>
              <a:rPr lang="en-US" sz="2800" dirty="0"/>
            </a:br>
            <a:endParaRPr lang="en-US" sz="2800"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546010730"/>
              </p:ext>
            </p:extLst>
          </p:nvPr>
        </p:nvGraphicFramePr>
        <p:xfrm>
          <a:off x="1907628" y="859221"/>
          <a:ext cx="4863662" cy="4994877"/>
        </p:xfrm>
        <a:graphic>
          <a:graphicData uri="http://schemas.openxmlformats.org/presentationml/2006/ole">
            <mc:AlternateContent xmlns:mc="http://schemas.openxmlformats.org/markup-compatibility/2006">
              <mc:Choice xmlns:v="urn:schemas-microsoft-com:vml" Requires="v">
                <p:oleObj spid="_x0000_s13364" name="Worksheet" r:id="rId3" imgW="5200599" imgH="6686550" progId="Excel.Sheet.12">
                  <p:embed/>
                </p:oleObj>
              </mc:Choice>
              <mc:Fallback>
                <p:oleObj name="Worksheet" r:id="rId3" imgW="5200599" imgH="6686550" progId="Excel.Sheet.12">
                  <p:embed/>
                  <p:pic>
                    <p:nvPicPr>
                      <p:cNvPr id="0" name=""/>
                      <p:cNvPicPr/>
                      <p:nvPr/>
                    </p:nvPicPr>
                    <p:blipFill>
                      <a:blip r:embed="rId4"/>
                      <a:stretch>
                        <a:fillRect/>
                      </a:stretch>
                    </p:blipFill>
                    <p:spPr>
                      <a:xfrm>
                        <a:off x="1907628" y="859221"/>
                        <a:ext cx="4863662" cy="4994877"/>
                      </a:xfrm>
                      <a:prstGeom prst="rect">
                        <a:avLst/>
                      </a:prstGeom>
                    </p:spPr>
                  </p:pic>
                </p:oleObj>
              </mc:Fallback>
            </mc:AlternateContent>
          </a:graphicData>
        </a:graphic>
      </p:graphicFrame>
      <p:sp>
        <p:nvSpPr>
          <p:cNvPr id="4" name="Slide Number Placeholder 3"/>
          <p:cNvSpPr>
            <a:spLocks noGrp="1"/>
          </p:cNvSpPr>
          <p:nvPr>
            <p:ph type="sldNum" sz="quarter" idx="4294967295"/>
          </p:nvPr>
        </p:nvSpPr>
        <p:spPr>
          <a:xfrm>
            <a:off x="8466074" y="6389688"/>
            <a:ext cx="378372" cy="365125"/>
          </a:xfrm>
          <a:prstGeom prst="rect">
            <a:avLst/>
          </a:prstGeom>
        </p:spPr>
        <p:txBody>
          <a:bodyPr/>
          <a:lstStyle/>
          <a:p>
            <a:pPr algn="r"/>
            <a:fld id="{0EBF85CB-8E6F-4C76-A97C-98828569AB90}" type="slidenum">
              <a:rPr lang="en-US" sz="1200" smtClean="0">
                <a:latin typeface="Calibri" panose="020F0502020204030204" pitchFamily="34" charset="0"/>
              </a:rPr>
              <a:pPr algn="r"/>
              <a:t>37</a:t>
            </a:fld>
            <a:endParaRPr lang="en-US" sz="1200" dirty="0">
              <a:latin typeface="Calibri" panose="020F0502020204030204" pitchFamily="34" charset="0"/>
            </a:endParaRPr>
          </a:p>
        </p:txBody>
      </p:sp>
    </p:spTree>
    <p:extLst>
      <p:ext uri="{BB962C8B-B14F-4D97-AF65-F5344CB8AC3E}">
        <p14:creationId xmlns:p14="http://schemas.microsoft.com/office/powerpoint/2010/main" val="250889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546"/>
            <a:ext cx="8229600" cy="1143000"/>
          </a:xfrm>
        </p:spPr>
        <p:txBody>
          <a:bodyPr>
            <a:normAutofit/>
          </a:bodyPr>
          <a:lstStyle/>
          <a:p>
            <a:pPr algn="ctr"/>
            <a:r>
              <a:rPr lang="en-US" dirty="0"/>
              <a:t>Outstanding Bond Debt</a:t>
            </a:r>
          </a:p>
        </p:txBody>
      </p:sp>
      <p:sp>
        <p:nvSpPr>
          <p:cNvPr id="3" name="Content Placeholder 2"/>
          <p:cNvSpPr>
            <a:spLocks noGrp="1"/>
          </p:cNvSpPr>
          <p:nvPr>
            <p:ph idx="1"/>
          </p:nvPr>
        </p:nvSpPr>
        <p:spPr/>
        <p:txBody>
          <a:bodyPr/>
          <a:lstStyle/>
          <a:p>
            <a:pPr marL="0" indent="0">
              <a:buNone/>
            </a:pPr>
            <a:endParaRPr lang="en-US" sz="1800" dirty="0"/>
          </a:p>
          <a:p>
            <a:pPr marL="0" indent="0">
              <a:buNone/>
            </a:pPr>
            <a:endParaRPr lang="en-US" sz="1800" dirty="0"/>
          </a:p>
          <a:p>
            <a:endParaRPr lang="en-US" dirty="0"/>
          </a:p>
        </p:txBody>
      </p:sp>
      <p:sp>
        <p:nvSpPr>
          <p:cNvPr id="10" name="Slide Number Placeholder 9"/>
          <p:cNvSpPr>
            <a:spLocks noGrp="1"/>
          </p:cNvSpPr>
          <p:nvPr>
            <p:ph type="sldNum" sz="quarter" idx="12"/>
          </p:nvPr>
        </p:nvSpPr>
        <p:spPr>
          <a:xfrm>
            <a:off x="6728418" y="6381418"/>
            <a:ext cx="2133600" cy="365125"/>
          </a:xfrm>
        </p:spPr>
        <p:txBody>
          <a:bodyPr/>
          <a:lstStyle/>
          <a:p>
            <a:pPr algn="r"/>
            <a:fld id="{0EBF85CB-8E6F-4C76-A97C-98828569AB90}" type="slidenum">
              <a:rPr lang="en-US" sz="1200" smtClean="0">
                <a:latin typeface="Calibri" panose="020F0502020204030204" pitchFamily="34" charset="0"/>
              </a:rPr>
              <a:pPr algn="r"/>
              <a:t>38</a:t>
            </a:fld>
            <a:endParaRPr lang="en-US" sz="1200" dirty="0">
              <a:latin typeface="Calibri" panose="020F050202020403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471050708"/>
              </p:ext>
            </p:extLst>
          </p:nvPr>
        </p:nvGraphicFramePr>
        <p:xfrm>
          <a:off x="248910" y="1998936"/>
          <a:ext cx="8601075" cy="1743075"/>
        </p:xfrm>
        <a:graphic>
          <a:graphicData uri="http://schemas.openxmlformats.org/presentationml/2006/ole">
            <mc:AlternateContent xmlns:mc="http://schemas.openxmlformats.org/markup-compatibility/2006">
              <mc:Choice xmlns:v="urn:schemas-microsoft-com:vml" Requires="v">
                <p:oleObj spid="_x0000_s3574" name="Worksheet" r:id="rId4" imgW="8601033" imgH="1743120" progId="Excel.Sheet.12">
                  <p:embed/>
                </p:oleObj>
              </mc:Choice>
              <mc:Fallback>
                <p:oleObj name="Worksheet" r:id="rId4" imgW="8601033" imgH="1743120" progId="Excel.Sheet.12">
                  <p:embed/>
                  <p:pic>
                    <p:nvPicPr>
                      <p:cNvPr id="0" name=""/>
                      <p:cNvPicPr/>
                      <p:nvPr/>
                    </p:nvPicPr>
                    <p:blipFill>
                      <a:blip r:embed="rId5"/>
                      <a:stretch>
                        <a:fillRect/>
                      </a:stretch>
                    </p:blipFill>
                    <p:spPr>
                      <a:xfrm>
                        <a:off x="248910" y="1998936"/>
                        <a:ext cx="8601075" cy="1743075"/>
                      </a:xfrm>
                      <a:prstGeom prst="rect">
                        <a:avLst/>
                      </a:prstGeom>
                    </p:spPr>
                  </p:pic>
                </p:oleObj>
              </mc:Fallback>
            </mc:AlternateContent>
          </a:graphicData>
        </a:graphic>
      </p:graphicFrame>
    </p:spTree>
    <p:extLst>
      <p:ext uri="{BB962C8B-B14F-4D97-AF65-F5344CB8AC3E}">
        <p14:creationId xmlns:p14="http://schemas.microsoft.com/office/powerpoint/2010/main" val="2293275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Employees</a:t>
            </a:r>
            <a:br>
              <a:rPr lang="en-US" dirty="0"/>
            </a:br>
            <a:r>
              <a:rPr lang="en-US" dirty="0"/>
              <a:t>FY2018-19 Authorized FTEs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81083659"/>
              </p:ext>
            </p:extLst>
          </p:nvPr>
        </p:nvGraphicFramePr>
        <p:xfrm>
          <a:off x="2819076" y="1782130"/>
          <a:ext cx="3804310" cy="2026737"/>
        </p:xfrm>
        <a:graphic>
          <a:graphicData uri="http://schemas.openxmlformats.org/drawingml/2006/table">
            <a:tbl>
              <a:tblPr>
                <a:tableStyleId>{5C22544A-7EE6-4342-B048-85BDC9FD1C3A}</a:tableStyleId>
              </a:tblPr>
              <a:tblGrid>
                <a:gridCol w="1521655">
                  <a:extLst>
                    <a:ext uri="{9D8B030D-6E8A-4147-A177-3AD203B41FA5}">
                      <a16:colId xmlns:a16="http://schemas.microsoft.com/office/drawing/2014/main" val="604240751"/>
                    </a:ext>
                  </a:extLst>
                </a:gridCol>
                <a:gridCol w="2282655">
                  <a:extLst>
                    <a:ext uri="{9D8B030D-6E8A-4147-A177-3AD203B41FA5}">
                      <a16:colId xmlns:a16="http://schemas.microsoft.com/office/drawing/2014/main" val="2144077249"/>
                    </a:ext>
                  </a:extLst>
                </a:gridCol>
              </a:tblGrid>
              <a:tr h="397623">
                <a:tc>
                  <a:txBody>
                    <a:bodyPr/>
                    <a:lstStyle/>
                    <a:p>
                      <a:pPr algn="l" fontAlgn="b"/>
                      <a:r>
                        <a:rPr lang="en-US" sz="2800" b="1" u="none" strike="noStrike" dirty="0">
                          <a:solidFill>
                            <a:schemeClr val="bg1"/>
                          </a:solidFill>
                          <a:effectLst/>
                        </a:rPr>
                        <a:t>FTEs</a:t>
                      </a:r>
                      <a:endParaRPr lang="en-US" sz="2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2800" b="1" u="none" strike="noStrike" dirty="0">
                          <a:solidFill>
                            <a:schemeClr val="tx1"/>
                          </a:solidFill>
                          <a:effectLst/>
                        </a:rPr>
                        <a:t>Authorized </a:t>
                      </a:r>
                      <a:endParaRPr lang="en-US" sz="2800" b="1" i="0" u="none" strike="noStrike" dirty="0">
                        <a:solidFill>
                          <a:schemeClr val="tx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3533942285"/>
                  </a:ext>
                </a:extLst>
              </a:tr>
              <a:tr h="397623">
                <a:tc>
                  <a:txBody>
                    <a:bodyPr/>
                    <a:lstStyle/>
                    <a:p>
                      <a:pPr algn="l" fontAlgn="b"/>
                      <a:r>
                        <a:rPr lang="en-US" sz="2400" u="none" strike="noStrike" dirty="0">
                          <a:solidFill>
                            <a:schemeClr val="tx1"/>
                          </a:solidFill>
                          <a:effectLst/>
                          <a:latin typeface="Calibri" panose="020F0502020204030204" pitchFamily="34" charset="0"/>
                        </a:rPr>
                        <a:t>State</a:t>
                      </a:r>
                      <a:endParaRPr lang="en-US" sz="2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1"/>
                          </a:solidFill>
                          <a:effectLst/>
                          <a:latin typeface="Calibri" panose="020F0502020204030204" pitchFamily="34" charset="0"/>
                        </a:rPr>
                        <a:t>1,119.69</a:t>
                      </a:r>
                      <a:endParaRPr lang="en-US" sz="2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51614"/>
                  </a:ext>
                </a:extLst>
              </a:tr>
              <a:tr h="397623">
                <a:tc>
                  <a:txBody>
                    <a:bodyPr/>
                    <a:lstStyle/>
                    <a:p>
                      <a:pPr algn="l" fontAlgn="b"/>
                      <a:r>
                        <a:rPr lang="en-US" sz="2400" u="none" strike="noStrike" dirty="0">
                          <a:solidFill>
                            <a:schemeClr val="tx1"/>
                          </a:solidFill>
                          <a:effectLst/>
                          <a:latin typeface="Calibri" panose="020F0502020204030204" pitchFamily="34" charset="0"/>
                        </a:rPr>
                        <a:t>Other</a:t>
                      </a:r>
                      <a:endParaRPr lang="en-US" sz="2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1"/>
                          </a:solidFill>
                          <a:effectLst/>
                          <a:latin typeface="Calibri" panose="020F0502020204030204" pitchFamily="34" charset="0"/>
                        </a:rPr>
                        <a:t>2,103.04</a:t>
                      </a:r>
                      <a:endParaRPr lang="en-US" sz="2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24324"/>
                  </a:ext>
                </a:extLst>
              </a:tr>
              <a:tr h="397623">
                <a:tc>
                  <a:txBody>
                    <a:bodyPr/>
                    <a:lstStyle/>
                    <a:p>
                      <a:pPr algn="l" fontAlgn="b"/>
                      <a:r>
                        <a:rPr lang="en-US" sz="2400" u="none" strike="noStrike" dirty="0">
                          <a:solidFill>
                            <a:schemeClr val="tx1"/>
                          </a:solidFill>
                          <a:effectLst/>
                          <a:latin typeface="Calibri" panose="020F0502020204030204" pitchFamily="34" charset="0"/>
                        </a:rPr>
                        <a:t>Federal</a:t>
                      </a:r>
                      <a:endParaRPr lang="en-US" sz="2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1"/>
                          </a:solidFill>
                          <a:effectLst/>
                          <a:latin typeface="Calibri" panose="020F0502020204030204" pitchFamily="34" charset="0"/>
                        </a:rPr>
                        <a:t>437.44</a:t>
                      </a:r>
                      <a:endParaRPr lang="en-US" sz="2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5137936"/>
                  </a:ext>
                </a:extLst>
              </a:tr>
              <a:tr h="397623">
                <a:tc>
                  <a:txBody>
                    <a:bodyPr/>
                    <a:lstStyle/>
                    <a:p>
                      <a:pPr algn="l" fontAlgn="b"/>
                      <a:r>
                        <a:rPr lang="en-US" sz="2400" u="none" strike="noStrike" dirty="0">
                          <a:solidFill>
                            <a:schemeClr val="tx1"/>
                          </a:solidFill>
                          <a:effectLst/>
                          <a:latin typeface="Calibri" panose="020F0502020204030204" pitchFamily="34" charset="0"/>
                        </a:rPr>
                        <a:t>Total</a:t>
                      </a:r>
                      <a:endParaRPr lang="en-US" sz="2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1"/>
                          </a:solidFill>
                          <a:effectLst/>
                          <a:latin typeface="Calibri" panose="020F0502020204030204" pitchFamily="34" charset="0"/>
                        </a:rPr>
                        <a:t>3,660.17</a:t>
                      </a:r>
                      <a:endParaRPr lang="en-US" sz="2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0784280"/>
                  </a:ext>
                </a:extLst>
              </a:tr>
            </a:tbl>
          </a:graphicData>
        </a:graphic>
      </p:graphicFrame>
      <p:sp>
        <p:nvSpPr>
          <p:cNvPr id="5" name="Slide Number Placeholder 4"/>
          <p:cNvSpPr>
            <a:spLocks noGrp="1"/>
          </p:cNvSpPr>
          <p:nvPr>
            <p:ph type="sldNum" sz="quarter" idx="12"/>
          </p:nvPr>
        </p:nvSpPr>
        <p:spPr>
          <a:xfrm>
            <a:off x="6726760" y="6380931"/>
            <a:ext cx="2133600" cy="365125"/>
          </a:xfrm>
        </p:spPr>
        <p:txBody>
          <a:bodyPr/>
          <a:lstStyle/>
          <a:p>
            <a:pPr algn="r">
              <a:defRPr/>
            </a:pPr>
            <a:fld id="{2E502652-1E00-4972-BB66-15F6A8A8A70B}" type="slidenum">
              <a:rPr lang="en-US" sz="1200" smtClean="0">
                <a:latin typeface="Calibri" panose="020F0502020204030204" pitchFamily="34" charset="0"/>
              </a:rPr>
              <a:pPr algn="r">
                <a:defRPr/>
              </a:pPr>
              <a:t>39</a:t>
            </a:fld>
            <a:endParaRPr lang="en-US" sz="1200" dirty="0">
              <a:latin typeface="Calibri" panose="020F0502020204030204" pitchFamily="34" charset="0"/>
            </a:endParaRPr>
          </a:p>
        </p:txBody>
      </p:sp>
    </p:spTree>
    <p:extLst>
      <p:ext uri="{BB962C8B-B14F-4D97-AF65-F5344CB8AC3E}">
        <p14:creationId xmlns:p14="http://schemas.microsoft.com/office/powerpoint/2010/main" val="418173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Diversity and Inclusion       </a:t>
            </a:r>
            <a:br>
              <a:rPr lang="en-US" dirty="0"/>
            </a:br>
            <a:endParaRPr lang="en-US" dirty="0">
              <a:solidFill>
                <a:srgbClr val="FF0000"/>
              </a:solidFill>
            </a:endParaRPr>
          </a:p>
        </p:txBody>
      </p:sp>
      <p:sp>
        <p:nvSpPr>
          <p:cNvPr id="3" name="Content Placeholder 2"/>
          <p:cNvSpPr>
            <a:spLocks noGrp="1"/>
          </p:cNvSpPr>
          <p:nvPr>
            <p:ph idx="1"/>
          </p:nvPr>
        </p:nvSpPr>
        <p:spPr>
          <a:xfrm>
            <a:off x="457200" y="1137522"/>
            <a:ext cx="8229600" cy="5016500"/>
          </a:xfrm>
        </p:spPr>
        <p:txBody>
          <a:bodyPr>
            <a:normAutofit lnSpcReduction="10000"/>
          </a:bodyPr>
          <a:lstStyle/>
          <a:p>
            <a:pPr marL="342900" indent="-342900">
              <a:spcBef>
                <a:spcPts val="0"/>
              </a:spcBef>
              <a:buFont typeface="Arial" panose="020B0604020202020204" pitchFamily="34" charset="0"/>
              <a:buChar char="•"/>
            </a:pPr>
            <a:r>
              <a:rPr lang="en-US" sz="2000" dirty="0">
                <a:solidFill>
                  <a:srgbClr val="005288"/>
                </a:solidFill>
              </a:rPr>
              <a:t>For the second consecutive year, Forbes recognized MUSC among “America’s 2019 Best Employers for Diversity.”</a:t>
            </a:r>
          </a:p>
          <a:p>
            <a:pPr>
              <a:spcBef>
                <a:spcPts val="0"/>
              </a:spcBef>
            </a:pPr>
            <a:endParaRPr lang="en-US" sz="2000" dirty="0">
              <a:solidFill>
                <a:srgbClr val="005288"/>
              </a:solidFill>
            </a:endParaRPr>
          </a:p>
          <a:p>
            <a:pPr marL="342900" indent="-342900">
              <a:spcBef>
                <a:spcPts val="0"/>
              </a:spcBef>
              <a:buFont typeface="Arial" panose="020B0604020202020204" pitchFamily="34" charset="0"/>
              <a:buChar char="•"/>
            </a:pPr>
            <a:r>
              <a:rPr lang="en-US" sz="2000" dirty="0">
                <a:solidFill>
                  <a:srgbClr val="005288"/>
                </a:solidFill>
              </a:rPr>
              <a:t>MUSC College of Medicine continues to be ranked among the nation’s best to enroll and graduate African American males in medicine.</a:t>
            </a:r>
          </a:p>
          <a:p>
            <a:pPr marL="342900" indent="-342900">
              <a:spcBef>
                <a:spcPts val="0"/>
              </a:spcBef>
              <a:buFont typeface="Arial" panose="020B0604020202020204" pitchFamily="34" charset="0"/>
              <a:buChar char="•"/>
            </a:pPr>
            <a:endParaRPr lang="en-US" sz="2000" dirty="0">
              <a:solidFill>
                <a:srgbClr val="005288"/>
              </a:solidFill>
            </a:endParaRPr>
          </a:p>
          <a:p>
            <a:pPr marL="342900" indent="-342900">
              <a:spcBef>
                <a:spcPts val="0"/>
              </a:spcBef>
              <a:buFont typeface="Arial" panose="020B0604020202020204" pitchFamily="34" charset="0"/>
              <a:buChar char="•"/>
            </a:pPr>
            <a:r>
              <a:rPr lang="en-US" sz="2000" dirty="0">
                <a:solidFill>
                  <a:srgbClr val="005288"/>
                </a:solidFill>
              </a:rPr>
              <a:t>Two new leadership development programs launched in 2018:  Master Class for Inclusion Practitioners and the David J. and Kathryn Cole BRIHTE Leadership Academy.</a:t>
            </a:r>
          </a:p>
          <a:p>
            <a:pPr marL="342900" indent="-342900">
              <a:spcBef>
                <a:spcPts val="0"/>
              </a:spcBef>
              <a:buFont typeface="Arial" panose="020B0604020202020204" pitchFamily="34" charset="0"/>
              <a:buChar char="•"/>
            </a:pPr>
            <a:endParaRPr lang="en-US" sz="2000" dirty="0">
              <a:solidFill>
                <a:srgbClr val="005288"/>
              </a:solidFill>
            </a:endParaRPr>
          </a:p>
          <a:p>
            <a:pPr marL="342900" lvl="0" indent="-342900">
              <a:buFont typeface="Arial" panose="020B0604020202020204" pitchFamily="34" charset="0"/>
              <a:buChar char="•"/>
            </a:pPr>
            <a:r>
              <a:rPr lang="en-US" sz="2000" dirty="0">
                <a:solidFill>
                  <a:schemeClr val="tx1"/>
                </a:solidFill>
              </a:rPr>
              <a:t>MUSC Health co-hosted the 2</a:t>
            </a:r>
            <a:r>
              <a:rPr lang="en-US" sz="2000" baseline="30000" dirty="0">
                <a:solidFill>
                  <a:schemeClr val="tx1"/>
                </a:solidFill>
              </a:rPr>
              <a:t>nd</a:t>
            </a:r>
            <a:r>
              <a:rPr lang="en-US" sz="2000" dirty="0">
                <a:solidFill>
                  <a:schemeClr val="tx1"/>
                </a:solidFill>
              </a:rPr>
              <a:t> Annual Tri-County Health Symposium and launched the Healthy Tri-County 5-year Action Plan. Both were in conjunction with Roper St. Francis Healthcare and Trident United Way in an effort to address the Community Health Needs Assessments findings conducted by the group.</a:t>
            </a:r>
          </a:p>
          <a:p>
            <a:pPr>
              <a:spcBef>
                <a:spcPts val="0"/>
              </a:spcBef>
            </a:pPr>
            <a:endParaRPr lang="en-US" sz="2000" dirty="0"/>
          </a:p>
        </p:txBody>
      </p:sp>
      <p:sp>
        <p:nvSpPr>
          <p:cNvPr id="5" name="Slide Number Placeholder 4"/>
          <p:cNvSpPr>
            <a:spLocks noGrp="1"/>
          </p:cNvSpPr>
          <p:nvPr>
            <p:ph type="sldNum" sz="quarter" idx="12"/>
          </p:nvPr>
        </p:nvSpPr>
        <p:spPr>
          <a:xfrm>
            <a:off x="8569325" y="6375400"/>
            <a:ext cx="234950" cy="365125"/>
          </a:xfrm>
        </p:spPr>
        <p:txBody>
          <a:bodyPr/>
          <a:lstStyle/>
          <a:p>
            <a:fld id="{0EBF85CB-8E6F-4C76-A97C-98828569AB90}" type="slidenum">
              <a:rPr lang="en-US" sz="1200" smtClean="0">
                <a:latin typeface="Calibri" panose="020F0502020204030204" pitchFamily="34" charset="0"/>
                <a:cs typeface="Calibri" panose="020F0502020204030204" pitchFamily="34" charset="0"/>
              </a:rPr>
              <a:pPr/>
              <a:t>4</a:t>
            </a:fld>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993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31" y="274638"/>
            <a:ext cx="8229600" cy="1143000"/>
          </a:xfrm>
        </p:spPr>
        <p:txBody>
          <a:bodyPr/>
          <a:lstStyle/>
          <a:p>
            <a:pPr algn="ctr"/>
            <a:r>
              <a:rPr lang="en-US" dirty="0"/>
              <a:t>Number of Students Per Faculty (2018-19)</a:t>
            </a:r>
          </a:p>
        </p:txBody>
      </p:sp>
      <p:sp>
        <p:nvSpPr>
          <p:cNvPr id="3" name="Slide Number Placeholder 2"/>
          <p:cNvSpPr>
            <a:spLocks noGrp="1"/>
          </p:cNvSpPr>
          <p:nvPr>
            <p:ph type="sldNum" sz="quarter" idx="12"/>
          </p:nvPr>
        </p:nvSpPr>
        <p:spPr>
          <a:xfrm>
            <a:off x="8500242" y="6380000"/>
            <a:ext cx="462455" cy="365125"/>
          </a:xfrm>
        </p:spPr>
        <p:txBody>
          <a:bodyPr/>
          <a:lstStyle/>
          <a:p>
            <a:fld id="{0EBF85CB-8E6F-4C76-A97C-98828569AB90}" type="slidenum">
              <a:rPr lang="en-US" sz="1200" smtClean="0">
                <a:latin typeface="Calibri" panose="020F0502020204030204" pitchFamily="34" charset="0"/>
              </a:rPr>
              <a:pPr/>
              <a:t>40</a:t>
            </a:fld>
            <a:endParaRPr lang="en-US" sz="1200" dirty="0">
              <a:latin typeface="Calibri" panose="020F0502020204030204" pitchFamily="34" charset="0"/>
            </a:endParaRPr>
          </a:p>
        </p:txBody>
      </p:sp>
      <p:graphicFrame>
        <p:nvGraphicFramePr>
          <p:cNvPr id="7" name="Chart 6">
            <a:extLst>
              <a:ext uri="{FF2B5EF4-FFF2-40B4-BE49-F238E27FC236}">
                <a16:creationId xmlns:a16="http://schemas.microsoft.com/office/drawing/2014/main" id="{FB2D231A-7F85-714F-907A-98CE4352E316}"/>
              </a:ext>
            </a:extLst>
          </p:cNvPr>
          <p:cNvGraphicFramePr>
            <a:graphicFrameLocks/>
          </p:cNvGraphicFramePr>
          <p:nvPr>
            <p:extLst>
              <p:ext uri="{D42A27DB-BD31-4B8C-83A1-F6EECF244321}">
                <p14:modId xmlns:p14="http://schemas.microsoft.com/office/powerpoint/2010/main" val="3730631095"/>
              </p:ext>
            </p:extLst>
          </p:nvPr>
        </p:nvGraphicFramePr>
        <p:xfrm>
          <a:off x="869654" y="1417638"/>
          <a:ext cx="7404691" cy="4668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57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University &amp; Hospital Senior Leadership</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760939422"/>
              </p:ext>
            </p:extLst>
          </p:nvPr>
        </p:nvGraphicFramePr>
        <p:xfrm>
          <a:off x="291663" y="2256621"/>
          <a:ext cx="3484178" cy="1858353"/>
        </p:xfrm>
        <a:graphic>
          <a:graphicData uri="http://schemas.openxmlformats.org/drawingml/2006/table">
            <a:tbl>
              <a:tblPr>
                <a:tableStyleId>{3C2FFA5D-87B4-456A-9821-1D502468CF0F}</a:tableStyleId>
              </a:tblPr>
              <a:tblGrid>
                <a:gridCol w="1646461">
                  <a:extLst>
                    <a:ext uri="{9D8B030D-6E8A-4147-A177-3AD203B41FA5}">
                      <a16:colId xmlns:a16="http://schemas.microsoft.com/office/drawing/2014/main" val="3181145656"/>
                    </a:ext>
                  </a:extLst>
                </a:gridCol>
                <a:gridCol w="972909">
                  <a:extLst>
                    <a:ext uri="{9D8B030D-6E8A-4147-A177-3AD203B41FA5}">
                      <a16:colId xmlns:a16="http://schemas.microsoft.com/office/drawing/2014/main" val="3325889884"/>
                    </a:ext>
                  </a:extLst>
                </a:gridCol>
                <a:gridCol w="864808">
                  <a:extLst>
                    <a:ext uri="{9D8B030D-6E8A-4147-A177-3AD203B41FA5}">
                      <a16:colId xmlns:a16="http://schemas.microsoft.com/office/drawing/2014/main" val="328968623"/>
                    </a:ext>
                  </a:extLst>
                </a:gridCol>
              </a:tblGrid>
              <a:tr h="320735">
                <a:tc>
                  <a:txBody>
                    <a:bodyPr/>
                    <a:lstStyle/>
                    <a:p>
                      <a:pPr algn="l" fontAlgn="b"/>
                      <a:r>
                        <a:rPr lang="en-US" sz="1800" u="sng" strike="noStrike" dirty="0">
                          <a:effectLst/>
                        </a:rPr>
                        <a:t>Race</a:t>
                      </a:r>
                      <a:endParaRPr lang="en-US" sz="1800" b="0" i="0" u="sng"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1800" u="sng" strike="noStrike" dirty="0">
                          <a:effectLst/>
                        </a:rPr>
                        <a:t>Leaders</a:t>
                      </a:r>
                      <a:endParaRPr lang="en-US" sz="1800" b="0" i="0" u="sng"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1800" u="sng" strike="noStrike" dirty="0">
                          <a:effectLst/>
                        </a:rPr>
                        <a:t>%</a:t>
                      </a:r>
                      <a:endParaRPr lang="en-US" sz="1800" b="0" i="0" u="sng"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1613654"/>
                  </a:ext>
                </a:extLst>
              </a:tr>
              <a:tr h="315617">
                <a:tc>
                  <a:txBody>
                    <a:bodyPr/>
                    <a:lstStyle/>
                    <a:p>
                      <a:pPr algn="l" fontAlgn="b"/>
                      <a:r>
                        <a:rPr lang="en-US" sz="1600" u="none" strike="noStrike" dirty="0">
                          <a:effectLst/>
                        </a:rPr>
                        <a:t>Asian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9.52%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7431592"/>
                  </a:ext>
                </a:extLst>
              </a:tr>
              <a:tr h="320735">
                <a:tc>
                  <a:txBody>
                    <a:bodyPr/>
                    <a:lstStyle/>
                    <a:p>
                      <a:pPr algn="l" fontAlgn="b"/>
                      <a:r>
                        <a:rPr lang="en-US" sz="1600" u="none" strike="noStrike" dirty="0">
                          <a:effectLst/>
                        </a:rPr>
                        <a:t>African</a:t>
                      </a:r>
                      <a:r>
                        <a:rPr lang="en-US" sz="1600" u="none" strike="noStrike" baseline="0" dirty="0">
                          <a:effectLst/>
                        </a:rPr>
                        <a:t> </a:t>
                      </a:r>
                      <a:r>
                        <a:rPr lang="en-US" sz="1600" u="none" strike="noStrike" dirty="0">
                          <a:effectLst/>
                        </a:rPr>
                        <a:t>American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19.05%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2258250"/>
                  </a:ext>
                </a:extLst>
              </a:tr>
              <a:tr h="320735">
                <a:tc>
                  <a:txBody>
                    <a:bodyPr/>
                    <a:lstStyle/>
                    <a:p>
                      <a:pPr algn="l" fontAlgn="b"/>
                      <a:r>
                        <a:rPr lang="en-US" sz="1600" u="none" strike="noStrike" dirty="0">
                          <a:effectLst/>
                        </a:rPr>
                        <a:t>Caucasian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71.43%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6619146"/>
                  </a:ext>
                </a:extLst>
              </a:tr>
              <a:tr h="580531">
                <a:tc>
                  <a:txBody>
                    <a:bodyPr/>
                    <a:lstStyle/>
                    <a:p>
                      <a:pPr algn="l" fontAlgn="b"/>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100.00%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8248246"/>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680178740"/>
              </p:ext>
            </p:extLst>
          </p:nvPr>
        </p:nvGraphicFramePr>
        <p:xfrm>
          <a:off x="3892031" y="1315163"/>
          <a:ext cx="5023369" cy="437593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08124" y="6379999"/>
            <a:ext cx="415159" cy="365125"/>
          </a:xfrm>
        </p:spPr>
        <p:txBody>
          <a:bodyPr/>
          <a:lstStyle/>
          <a:p>
            <a:pPr>
              <a:defRPr/>
            </a:pPr>
            <a:fld id="{2E502652-1E00-4972-BB66-15F6A8A8A70B}" type="slidenum">
              <a:rPr lang="en-US" sz="1200" smtClean="0">
                <a:latin typeface="Calibri" panose="020F0502020204030204" pitchFamily="34" charset="0"/>
              </a:rPr>
              <a:pPr>
                <a:defRPr/>
              </a:pPr>
              <a:t>41</a:t>
            </a:fld>
            <a:endParaRPr lang="en-US" sz="1200" dirty="0">
              <a:latin typeface="Calibri" panose="020F0502020204030204" pitchFamily="34" charset="0"/>
            </a:endParaRPr>
          </a:p>
        </p:txBody>
      </p:sp>
    </p:spTree>
    <p:extLst>
      <p:ext uri="{BB962C8B-B14F-4D97-AF65-F5344CB8AC3E}">
        <p14:creationId xmlns:p14="http://schemas.microsoft.com/office/powerpoint/2010/main" val="2579909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University &amp; Hospital Senior Leadership</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600624136"/>
              </p:ext>
            </p:extLst>
          </p:nvPr>
        </p:nvGraphicFramePr>
        <p:xfrm>
          <a:off x="244366" y="2190007"/>
          <a:ext cx="2718039" cy="1507007"/>
        </p:xfrm>
        <a:graphic>
          <a:graphicData uri="http://schemas.openxmlformats.org/drawingml/2006/table">
            <a:tbl>
              <a:tblPr>
                <a:tableStyleId>{3C2FFA5D-87B4-456A-9821-1D502468CF0F}</a:tableStyleId>
              </a:tblPr>
              <a:tblGrid>
                <a:gridCol w="901483">
                  <a:extLst>
                    <a:ext uri="{9D8B030D-6E8A-4147-A177-3AD203B41FA5}">
                      <a16:colId xmlns:a16="http://schemas.microsoft.com/office/drawing/2014/main" val="2385271403"/>
                    </a:ext>
                  </a:extLst>
                </a:gridCol>
                <a:gridCol w="908278">
                  <a:extLst>
                    <a:ext uri="{9D8B030D-6E8A-4147-A177-3AD203B41FA5}">
                      <a16:colId xmlns:a16="http://schemas.microsoft.com/office/drawing/2014/main" val="2210574340"/>
                    </a:ext>
                  </a:extLst>
                </a:gridCol>
                <a:gridCol w="908278">
                  <a:extLst>
                    <a:ext uri="{9D8B030D-6E8A-4147-A177-3AD203B41FA5}">
                      <a16:colId xmlns:a16="http://schemas.microsoft.com/office/drawing/2014/main" val="240860675"/>
                    </a:ext>
                  </a:extLst>
                </a:gridCol>
              </a:tblGrid>
              <a:tr h="352639">
                <a:tc>
                  <a:txBody>
                    <a:bodyPr/>
                    <a:lstStyle/>
                    <a:p>
                      <a:pPr algn="l" fontAlgn="b"/>
                      <a:r>
                        <a:rPr lang="en-US" sz="1800" u="sng" strike="noStrike" dirty="0">
                          <a:effectLst/>
                        </a:rPr>
                        <a:t>Gender</a:t>
                      </a:r>
                      <a:endParaRPr lang="en-US" sz="1800" b="0" i="0" u="sng"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1800" u="sng" strike="noStrike" dirty="0">
                          <a:effectLst/>
                        </a:rPr>
                        <a:t>Leaders</a:t>
                      </a:r>
                      <a:endParaRPr lang="en-US" sz="1800" b="0" i="0" u="sng"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1800" u="sng" strike="noStrike" dirty="0">
                          <a:effectLst/>
                        </a:rPr>
                        <a:t>%</a:t>
                      </a:r>
                      <a:endParaRPr lang="en-US" sz="1800" b="0" i="0" u="sng"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475913"/>
                  </a:ext>
                </a:extLst>
              </a:tr>
              <a:tr h="352639">
                <a:tc>
                  <a:txBody>
                    <a:bodyPr/>
                    <a:lstStyle/>
                    <a:p>
                      <a:pPr algn="l" fontAlgn="b"/>
                      <a:r>
                        <a:rPr lang="en-US" sz="1600" u="none" strike="noStrike" dirty="0">
                          <a:effectLst/>
                        </a:rPr>
                        <a:t>Female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52.38%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3610568"/>
                  </a:ext>
                </a:extLst>
              </a:tr>
              <a:tr h="383943">
                <a:tc>
                  <a:txBody>
                    <a:bodyPr/>
                    <a:lstStyle/>
                    <a:p>
                      <a:pPr algn="l" fontAlgn="b"/>
                      <a:r>
                        <a:rPr lang="en-US" sz="1600" u="none" strike="noStrike" dirty="0">
                          <a:effectLst/>
                        </a:rPr>
                        <a:t>Male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47.62%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9682427"/>
                  </a:ext>
                </a:extLst>
              </a:tr>
              <a:tr h="417786">
                <a:tc>
                  <a:txBody>
                    <a:bodyPr/>
                    <a:lstStyle/>
                    <a:p>
                      <a:pPr algn="l" fontAlgn="b"/>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100.00%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0263869"/>
                  </a:ext>
                </a:extLst>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001567329"/>
              </p:ext>
            </p:extLst>
          </p:nvPr>
        </p:nvGraphicFramePr>
        <p:xfrm>
          <a:off x="3231985" y="1409756"/>
          <a:ext cx="4761132" cy="473233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08126" y="6379999"/>
            <a:ext cx="446690" cy="365125"/>
          </a:xfrm>
        </p:spPr>
        <p:txBody>
          <a:bodyPr/>
          <a:lstStyle/>
          <a:p>
            <a:pPr>
              <a:defRPr/>
            </a:pPr>
            <a:fld id="{2E502652-1E00-4972-BB66-15F6A8A8A70B}" type="slidenum">
              <a:rPr lang="en-US" sz="1200" smtClean="0">
                <a:latin typeface="Calibri" panose="020F0502020204030204" pitchFamily="34" charset="0"/>
              </a:rPr>
              <a:pPr>
                <a:defRPr/>
              </a:pPr>
              <a:t>42</a:t>
            </a:fld>
            <a:endParaRPr lang="en-US" sz="1200" dirty="0">
              <a:latin typeface="Calibri" panose="020F0502020204030204" pitchFamily="34" charset="0"/>
            </a:endParaRPr>
          </a:p>
        </p:txBody>
      </p:sp>
    </p:spTree>
    <p:extLst>
      <p:ext uri="{BB962C8B-B14F-4D97-AF65-F5344CB8AC3E}">
        <p14:creationId xmlns:p14="http://schemas.microsoft.com/office/powerpoint/2010/main" val="1151618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229600" cy="1095374"/>
          </a:xfrm>
        </p:spPr>
        <p:txBody>
          <a:bodyPr/>
          <a:lstStyle/>
          <a:p>
            <a:pPr algn="ctr"/>
            <a:r>
              <a:rPr lang="en-US" dirty="0"/>
              <a:t>University Workforce</a:t>
            </a:r>
            <a:br>
              <a:rPr lang="en-US" dirty="0"/>
            </a:br>
            <a:r>
              <a:rPr lang="en-US" dirty="0"/>
              <a:t>All University Employees</a:t>
            </a:r>
          </a:p>
        </p:txBody>
      </p:sp>
      <p:sp>
        <p:nvSpPr>
          <p:cNvPr id="4" name="Slide Number Placeholder 3"/>
          <p:cNvSpPr>
            <a:spLocks noGrp="1"/>
          </p:cNvSpPr>
          <p:nvPr>
            <p:ph type="sldNum" sz="quarter" idx="12"/>
          </p:nvPr>
        </p:nvSpPr>
        <p:spPr>
          <a:xfrm>
            <a:off x="8508124" y="6372116"/>
            <a:ext cx="541283" cy="365125"/>
          </a:xfrm>
        </p:spPr>
        <p:txBody>
          <a:bodyPr/>
          <a:lstStyle/>
          <a:p>
            <a:pPr>
              <a:defRPr/>
            </a:pPr>
            <a:fld id="{CA5C7056-FF85-414F-8046-D77B6C413704}" type="slidenum">
              <a:rPr lang="en-US" sz="1200" smtClean="0">
                <a:latin typeface="Calibri" panose="020F0502020204030204" pitchFamily="34" charset="0"/>
              </a:rPr>
              <a:pPr>
                <a:defRPr/>
              </a:pPr>
              <a:t>43</a:t>
            </a:fld>
            <a:endParaRPr lang="en-US" sz="1200" dirty="0">
              <a:latin typeface="Calibri" panose="020F0502020204030204"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429693676"/>
              </p:ext>
            </p:extLst>
          </p:nvPr>
        </p:nvGraphicFramePr>
        <p:xfrm>
          <a:off x="118241" y="1777031"/>
          <a:ext cx="3468415" cy="3879746"/>
        </p:xfrm>
        <a:graphic>
          <a:graphicData uri="http://schemas.openxmlformats.org/drawingml/2006/table">
            <a:tbl>
              <a:tblPr>
                <a:tableStyleId>{5C22544A-7EE6-4342-B048-85BDC9FD1C3A}</a:tableStyleId>
              </a:tblPr>
              <a:tblGrid>
                <a:gridCol w="1844565">
                  <a:extLst>
                    <a:ext uri="{9D8B030D-6E8A-4147-A177-3AD203B41FA5}">
                      <a16:colId xmlns:a16="http://schemas.microsoft.com/office/drawing/2014/main" val="2170651641"/>
                    </a:ext>
                  </a:extLst>
                </a:gridCol>
                <a:gridCol w="779826">
                  <a:extLst>
                    <a:ext uri="{9D8B030D-6E8A-4147-A177-3AD203B41FA5}">
                      <a16:colId xmlns:a16="http://schemas.microsoft.com/office/drawing/2014/main" val="1883308217"/>
                    </a:ext>
                  </a:extLst>
                </a:gridCol>
                <a:gridCol w="844024">
                  <a:extLst>
                    <a:ext uri="{9D8B030D-6E8A-4147-A177-3AD203B41FA5}">
                      <a16:colId xmlns:a16="http://schemas.microsoft.com/office/drawing/2014/main" val="3321004040"/>
                    </a:ext>
                  </a:extLst>
                </a:gridCol>
              </a:tblGrid>
              <a:tr h="222004">
                <a:tc>
                  <a:txBody>
                    <a:bodyPr/>
                    <a:lstStyle/>
                    <a:p>
                      <a:pPr algn="l" fontAlgn="b"/>
                      <a:r>
                        <a:rPr lang="en-US" sz="1400" u="sng" strike="noStrike" dirty="0">
                          <a:effectLst/>
                        </a:rPr>
                        <a:t>Race</a:t>
                      </a:r>
                      <a:endParaRPr lang="en-US" sz="1400" b="1" i="0" u="sng"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sng" strike="noStrike" dirty="0">
                          <a:effectLst/>
                        </a:rPr>
                        <a:t>Count</a:t>
                      </a:r>
                      <a:endParaRPr lang="en-US" sz="1400" b="1" i="0" u="sng"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sng" strike="noStrike" dirty="0">
                          <a:effectLst/>
                        </a:rPr>
                        <a:t>%</a:t>
                      </a:r>
                      <a:endParaRPr lang="en-US" sz="1400" b="1" i="0" u="sng"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758371759"/>
                  </a:ext>
                </a:extLst>
              </a:tr>
              <a:tr h="434771">
                <a:tc>
                  <a:txBody>
                    <a:bodyPr/>
                    <a:lstStyle/>
                    <a:p>
                      <a:pPr algn="l" fontAlgn="b"/>
                      <a:r>
                        <a:rPr lang="en-US" sz="1400" u="none" strike="noStrike" dirty="0">
                          <a:effectLst/>
                        </a:rPr>
                        <a:t>American Indian/Alaska Native</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6</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0.11%</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3733484055"/>
                  </a:ext>
                </a:extLst>
              </a:tr>
              <a:tr h="395348">
                <a:tc>
                  <a:txBody>
                    <a:bodyPr/>
                    <a:lstStyle/>
                    <a:p>
                      <a:pPr algn="l" fontAlgn="b"/>
                      <a:r>
                        <a:rPr lang="en-US" sz="1400" u="none" strike="noStrike" dirty="0">
                          <a:effectLst/>
                        </a:rPr>
                        <a:t>Asian</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485</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8.83%</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956040235"/>
                  </a:ext>
                </a:extLst>
              </a:tr>
              <a:tr h="395348">
                <a:tc>
                  <a:txBody>
                    <a:bodyPr/>
                    <a:lstStyle/>
                    <a:p>
                      <a:pPr algn="l" fontAlgn="b"/>
                      <a:r>
                        <a:rPr lang="en-US" sz="1400" u="none" strike="noStrike" dirty="0">
                          <a:effectLst/>
                        </a:rPr>
                        <a:t>African American</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640</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11.66%</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2161431180"/>
                  </a:ext>
                </a:extLst>
              </a:tr>
              <a:tr h="328790">
                <a:tc>
                  <a:txBody>
                    <a:bodyPr/>
                    <a:lstStyle/>
                    <a:p>
                      <a:pPr algn="l" fontAlgn="b"/>
                      <a:r>
                        <a:rPr lang="en-US" sz="1400" u="none" strike="noStrike" dirty="0">
                          <a:effectLst/>
                        </a:rPr>
                        <a:t>Hispanic/Latino</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187</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3.41%</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260461163"/>
                  </a:ext>
                </a:extLst>
              </a:tr>
              <a:tr h="520262">
                <a:tc>
                  <a:txBody>
                    <a:bodyPr/>
                    <a:lstStyle/>
                    <a:p>
                      <a:pPr algn="l" fontAlgn="b"/>
                      <a:r>
                        <a:rPr lang="en-US" sz="1400" u="none" strike="noStrike" dirty="0">
                          <a:effectLst/>
                        </a:rPr>
                        <a:t>Native Hawaiian/Other Pacific Islander</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6</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0.11%</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4014440822"/>
                  </a:ext>
                </a:extLst>
              </a:tr>
              <a:tr h="395348">
                <a:tc>
                  <a:txBody>
                    <a:bodyPr/>
                    <a:lstStyle/>
                    <a:p>
                      <a:pPr algn="l" fontAlgn="b"/>
                      <a:r>
                        <a:rPr lang="en-US" sz="1400" u="none" strike="noStrike" dirty="0">
                          <a:effectLst/>
                        </a:rPr>
                        <a:t>Two or More Races</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79</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1.44%</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119194051"/>
                  </a:ext>
                </a:extLst>
              </a:tr>
              <a:tr h="395348">
                <a:tc>
                  <a:txBody>
                    <a:bodyPr/>
                    <a:lstStyle/>
                    <a:p>
                      <a:pPr algn="l" fontAlgn="b"/>
                      <a:r>
                        <a:rPr lang="en-US" sz="1400" u="none" strike="noStrike" dirty="0">
                          <a:effectLst/>
                        </a:rPr>
                        <a:t>Unspecified</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101</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1.84%</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144454889"/>
                  </a:ext>
                </a:extLst>
              </a:tr>
              <a:tr h="395348">
                <a:tc>
                  <a:txBody>
                    <a:bodyPr/>
                    <a:lstStyle/>
                    <a:p>
                      <a:pPr algn="l" fontAlgn="b"/>
                      <a:r>
                        <a:rPr lang="en-US" sz="1400" u="none" strike="noStrike" dirty="0">
                          <a:effectLst/>
                        </a:rPr>
                        <a:t>Caucasian</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3,986</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72.60%</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4268331058"/>
                  </a:ext>
                </a:extLst>
              </a:tr>
              <a:tr h="395348">
                <a:tc>
                  <a:txBody>
                    <a:bodyPr/>
                    <a:lstStyle/>
                    <a:p>
                      <a:pPr algn="l" fontAlgn="b"/>
                      <a:r>
                        <a:rPr lang="en-US" sz="1400" u="none" strike="noStrike" dirty="0">
                          <a:effectLst/>
                        </a:rPr>
                        <a:t>Total</a:t>
                      </a:r>
                      <a:endParaRPr lang="en-US" sz="1400" b="1" i="1"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5,490</a:t>
                      </a:r>
                      <a:endParaRPr lang="en-US" sz="1400" b="1" i="0" u="none" strike="noStrike" dirty="0">
                        <a:solidFill>
                          <a:srgbClr val="000000"/>
                        </a:solidFill>
                        <a:effectLst/>
                        <a:latin typeface="Arial" panose="020B0604020202020204" pitchFamily="34" charset="0"/>
                      </a:endParaRPr>
                    </a:p>
                  </a:txBody>
                  <a:tcPr marL="9263" marR="9263" marT="9263" marB="0" anchor="b"/>
                </a:tc>
                <a:tc>
                  <a:txBody>
                    <a:bodyPr/>
                    <a:lstStyle/>
                    <a:p>
                      <a:pPr algn="l" fontAlgn="b"/>
                      <a:r>
                        <a:rPr lang="en-US" sz="1400" u="none" strike="noStrike" dirty="0">
                          <a:effectLst/>
                        </a:rPr>
                        <a:t>100.00%</a:t>
                      </a:r>
                      <a:endParaRPr lang="en-US" sz="1400" b="1" i="0" u="none" strike="noStrike" dirty="0">
                        <a:effectLst/>
                        <a:latin typeface="Arial" panose="020B0604020202020204" pitchFamily="34" charset="0"/>
                      </a:endParaRPr>
                    </a:p>
                  </a:txBody>
                  <a:tcPr marL="9263" marR="9263" marT="9263" marB="0" anchor="b"/>
                </a:tc>
                <a:extLst>
                  <a:ext uri="{0D108BD9-81ED-4DB2-BD59-A6C34878D82A}">
                    <a16:rowId xmlns:a16="http://schemas.microsoft.com/office/drawing/2014/main" val="3968731368"/>
                  </a:ext>
                </a:extLst>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601472324"/>
              </p:ext>
            </p:extLst>
          </p:nvPr>
        </p:nvGraphicFramePr>
        <p:xfrm>
          <a:off x="3742058" y="1466193"/>
          <a:ext cx="5094514"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629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000" dirty="0"/>
              <a:t>University Workforce</a:t>
            </a:r>
            <a:br>
              <a:rPr lang="en-US" sz="3000" dirty="0"/>
            </a:br>
            <a:r>
              <a:rPr lang="en-US" sz="3000" dirty="0"/>
              <a:t>Faculty, Unclassified Non-faculty, Classified, and Research Grant Employees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510252155"/>
              </p:ext>
            </p:extLst>
          </p:nvPr>
        </p:nvGraphicFramePr>
        <p:xfrm>
          <a:off x="126123" y="1562138"/>
          <a:ext cx="3034865" cy="4219597"/>
        </p:xfrm>
        <a:graphic>
          <a:graphicData uri="http://schemas.openxmlformats.org/drawingml/2006/table">
            <a:tbl>
              <a:tblPr>
                <a:tableStyleId>{5C22544A-7EE6-4342-B048-85BDC9FD1C3A}</a:tableStyleId>
              </a:tblPr>
              <a:tblGrid>
                <a:gridCol w="1646028">
                  <a:extLst>
                    <a:ext uri="{9D8B030D-6E8A-4147-A177-3AD203B41FA5}">
                      <a16:colId xmlns:a16="http://schemas.microsoft.com/office/drawing/2014/main" val="3422803655"/>
                    </a:ext>
                  </a:extLst>
                </a:gridCol>
                <a:gridCol w="694419">
                  <a:extLst>
                    <a:ext uri="{9D8B030D-6E8A-4147-A177-3AD203B41FA5}">
                      <a16:colId xmlns:a16="http://schemas.microsoft.com/office/drawing/2014/main" val="1371437420"/>
                    </a:ext>
                  </a:extLst>
                </a:gridCol>
                <a:gridCol w="694418">
                  <a:extLst>
                    <a:ext uri="{9D8B030D-6E8A-4147-A177-3AD203B41FA5}">
                      <a16:colId xmlns:a16="http://schemas.microsoft.com/office/drawing/2014/main" val="223908682"/>
                    </a:ext>
                  </a:extLst>
                </a:gridCol>
              </a:tblGrid>
              <a:tr h="241651">
                <a:tc>
                  <a:txBody>
                    <a:bodyPr/>
                    <a:lstStyle/>
                    <a:p>
                      <a:pPr algn="l" fontAlgn="b"/>
                      <a:r>
                        <a:rPr lang="en-US" sz="1400" u="sng" strike="noStrike" dirty="0">
                          <a:effectLst/>
                        </a:rPr>
                        <a:t>Race</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400" u="sng" strike="noStrike" dirty="0">
                          <a:effectLst/>
                        </a:rPr>
                        <a:t>Amount</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400" u="sng" strike="noStrike" dirty="0">
                          <a:effectLst/>
                        </a:rPr>
                        <a:t>%</a:t>
                      </a:r>
                      <a:endParaRPr lang="en-US" sz="1400" b="0" i="0" u="sng"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281460425"/>
                  </a:ext>
                </a:extLst>
              </a:tr>
              <a:tr h="441994">
                <a:tc>
                  <a:txBody>
                    <a:bodyPr/>
                    <a:lstStyle/>
                    <a:p>
                      <a:pPr algn="l" fontAlgn="b"/>
                      <a:r>
                        <a:rPr lang="en-US" sz="1200" u="none" strike="noStrike" dirty="0">
                          <a:effectLst/>
                        </a:rPr>
                        <a:t>American Indian/Alaska Native</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5</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0.13%</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155988932"/>
                  </a:ext>
                </a:extLst>
              </a:tr>
              <a:tr h="441994">
                <a:tc>
                  <a:txBody>
                    <a:bodyPr/>
                    <a:lstStyle/>
                    <a:p>
                      <a:pPr algn="l" fontAlgn="b"/>
                      <a:r>
                        <a:rPr lang="en-US" sz="1200" u="none" strike="noStrike" dirty="0">
                          <a:effectLst/>
                        </a:rPr>
                        <a:t>Asian</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314</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8.04%</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57857273"/>
                  </a:ext>
                </a:extLst>
              </a:tr>
              <a:tr h="441994">
                <a:tc>
                  <a:txBody>
                    <a:bodyPr/>
                    <a:lstStyle/>
                    <a:p>
                      <a:pPr algn="l" fontAlgn="b"/>
                      <a:r>
                        <a:rPr lang="en-US" sz="1200" u="none" strike="noStrike" dirty="0">
                          <a:effectLst/>
                        </a:rPr>
                        <a:t>African American</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512</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13.11%</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846994317"/>
                  </a:ext>
                </a:extLst>
              </a:tr>
              <a:tr h="441994">
                <a:tc>
                  <a:txBody>
                    <a:bodyPr/>
                    <a:lstStyle/>
                    <a:p>
                      <a:pPr algn="l" fontAlgn="b"/>
                      <a:r>
                        <a:rPr lang="en-US" sz="1200" u="none" strike="noStrike" dirty="0">
                          <a:effectLst/>
                        </a:rPr>
                        <a:t>Hispanic/Latino</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119</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3.05%</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689766106"/>
                  </a:ext>
                </a:extLst>
              </a:tr>
              <a:tr h="441994">
                <a:tc>
                  <a:txBody>
                    <a:bodyPr/>
                    <a:lstStyle/>
                    <a:p>
                      <a:pPr algn="l" fontAlgn="b"/>
                      <a:r>
                        <a:rPr lang="en-US" sz="1200" u="none" strike="noStrike" dirty="0">
                          <a:effectLst/>
                        </a:rPr>
                        <a:t>Native Hawaiian/Other Pacific Islander</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5</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0.13%</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394411700"/>
                  </a:ext>
                </a:extLst>
              </a:tr>
              <a:tr h="441994">
                <a:tc>
                  <a:txBody>
                    <a:bodyPr/>
                    <a:lstStyle/>
                    <a:p>
                      <a:pPr algn="l" fontAlgn="b"/>
                      <a:r>
                        <a:rPr lang="en-US" sz="1200" u="none" strike="noStrike" dirty="0">
                          <a:effectLst/>
                        </a:rPr>
                        <a:t>Two or More Races</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58</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1.49%</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582911084"/>
                  </a:ext>
                </a:extLst>
              </a:tr>
              <a:tr h="441994">
                <a:tc>
                  <a:txBody>
                    <a:bodyPr/>
                    <a:lstStyle/>
                    <a:p>
                      <a:pPr algn="l" fontAlgn="b"/>
                      <a:r>
                        <a:rPr lang="en-US" sz="1200" u="none" strike="noStrike" dirty="0">
                          <a:effectLst/>
                        </a:rPr>
                        <a:t>Unspecified</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45</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1.14%</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250658270"/>
                  </a:ext>
                </a:extLst>
              </a:tr>
              <a:tr h="441994">
                <a:tc>
                  <a:txBody>
                    <a:bodyPr/>
                    <a:lstStyle/>
                    <a:p>
                      <a:pPr algn="l" fontAlgn="b"/>
                      <a:r>
                        <a:rPr lang="en-US" sz="1200" u="none" strike="noStrike" dirty="0">
                          <a:effectLst/>
                        </a:rPr>
                        <a:t>Caucasian</a:t>
                      </a:r>
                      <a:endParaRPr lang="en-US" sz="1200" b="1"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2,847</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72.91%</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417641555"/>
                  </a:ext>
                </a:extLst>
              </a:tr>
              <a:tr h="441994">
                <a:tc>
                  <a:txBody>
                    <a:bodyPr/>
                    <a:lstStyle/>
                    <a:p>
                      <a:pPr algn="l" fontAlgn="b"/>
                      <a:r>
                        <a:rPr lang="en-US" sz="1200" u="none" strike="noStrike" dirty="0">
                          <a:effectLst/>
                        </a:rPr>
                        <a:t>Total</a:t>
                      </a:r>
                    </a:p>
                  </a:txBody>
                  <a:tcPr marL="9525" marR="9525" marT="9525" marB="0" anchor="b"/>
                </a:tc>
                <a:tc>
                  <a:txBody>
                    <a:bodyPr/>
                    <a:lstStyle/>
                    <a:p>
                      <a:pPr algn="l" fontAlgn="b"/>
                      <a:r>
                        <a:rPr lang="en-US" sz="1200" u="none" strike="noStrike" dirty="0">
                          <a:effectLst/>
                        </a:rPr>
                        <a:t>3,905</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dirty="0">
                          <a:effectLst/>
                        </a:rPr>
                        <a:t>100.00%</a:t>
                      </a:r>
                      <a:endParaRPr lang="en-US" sz="12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102453730"/>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439790398"/>
              </p:ext>
            </p:extLst>
          </p:nvPr>
        </p:nvGraphicFramePr>
        <p:xfrm>
          <a:off x="3555124" y="1538489"/>
          <a:ext cx="5454869" cy="453249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05498" y="6379998"/>
            <a:ext cx="402021" cy="365125"/>
          </a:xfrm>
        </p:spPr>
        <p:txBody>
          <a:bodyPr/>
          <a:lstStyle/>
          <a:p>
            <a:pPr>
              <a:defRPr/>
            </a:pPr>
            <a:fld id="{2E502652-1E00-4972-BB66-15F6A8A8A70B}" type="slidenum">
              <a:rPr lang="en-US" sz="1200" smtClean="0">
                <a:latin typeface="Calibri" panose="020F0502020204030204" pitchFamily="34" charset="0"/>
              </a:rPr>
              <a:pPr>
                <a:defRPr/>
              </a:pPr>
              <a:t>44</a:t>
            </a:fld>
            <a:endParaRPr lang="en-US" sz="1200" dirty="0">
              <a:latin typeface="Calibri" panose="020F0502020204030204" pitchFamily="34" charset="0"/>
            </a:endParaRPr>
          </a:p>
        </p:txBody>
      </p:sp>
    </p:spTree>
    <p:extLst>
      <p:ext uri="{BB962C8B-B14F-4D97-AF65-F5344CB8AC3E}">
        <p14:creationId xmlns:p14="http://schemas.microsoft.com/office/powerpoint/2010/main" val="287656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University Full-time Equivalent</a:t>
            </a:r>
            <a:br>
              <a:rPr lang="en-US" dirty="0"/>
            </a:br>
            <a:r>
              <a:rPr lang="en-US" dirty="0"/>
              <a:t>Employees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707937350"/>
              </p:ext>
            </p:extLst>
          </p:nvPr>
        </p:nvGraphicFramePr>
        <p:xfrm>
          <a:off x="600891" y="1417640"/>
          <a:ext cx="3044009" cy="4098310"/>
        </p:xfrm>
        <a:graphic>
          <a:graphicData uri="http://schemas.openxmlformats.org/drawingml/2006/table">
            <a:tbl>
              <a:tblPr>
                <a:tableStyleId>{5C22544A-7EE6-4342-B048-85BDC9FD1C3A}</a:tableStyleId>
              </a:tblPr>
              <a:tblGrid>
                <a:gridCol w="2263388">
                  <a:extLst>
                    <a:ext uri="{9D8B030D-6E8A-4147-A177-3AD203B41FA5}">
                      <a16:colId xmlns:a16="http://schemas.microsoft.com/office/drawing/2014/main" val="2322088149"/>
                    </a:ext>
                  </a:extLst>
                </a:gridCol>
                <a:gridCol w="780621">
                  <a:extLst>
                    <a:ext uri="{9D8B030D-6E8A-4147-A177-3AD203B41FA5}">
                      <a16:colId xmlns:a16="http://schemas.microsoft.com/office/drawing/2014/main" val="1733886340"/>
                    </a:ext>
                  </a:extLst>
                </a:gridCol>
              </a:tblGrid>
              <a:tr h="332884">
                <a:tc>
                  <a:txBody>
                    <a:bodyPr/>
                    <a:lstStyle/>
                    <a:p>
                      <a:pPr algn="l" fontAlgn="b"/>
                      <a:r>
                        <a:rPr lang="en-US" sz="1400" u="sng" strike="noStrike" baseline="0" dirty="0">
                          <a:effectLst/>
                        </a:rPr>
                        <a:t>Classification</a:t>
                      </a:r>
                      <a:endParaRPr lang="en-US" sz="1400" b="0" i="0" u="sng"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400" u="sng" strike="noStrike" baseline="0" dirty="0">
                          <a:effectLst/>
                        </a:rPr>
                        <a:t>Count</a:t>
                      </a:r>
                      <a:endParaRPr lang="en-US" sz="1400" b="0" i="0" u="sng"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3775462"/>
                  </a:ext>
                </a:extLst>
              </a:tr>
              <a:tr h="417582">
                <a:tc>
                  <a:txBody>
                    <a:bodyPr/>
                    <a:lstStyle/>
                    <a:p>
                      <a:pPr algn="l" fontAlgn="b"/>
                      <a:r>
                        <a:rPr lang="en-US" sz="1200" u="none" strike="noStrike" baseline="0" dirty="0">
                          <a:effectLst/>
                        </a:rPr>
                        <a:t>Classified Full-time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1,640</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9843578"/>
                  </a:ext>
                </a:extLst>
              </a:tr>
              <a:tr h="417582">
                <a:tc>
                  <a:txBody>
                    <a:bodyPr/>
                    <a:lstStyle/>
                    <a:p>
                      <a:pPr algn="l" fontAlgn="b"/>
                      <a:r>
                        <a:rPr lang="en-US" sz="1200" u="none" strike="noStrike" baseline="0" dirty="0">
                          <a:effectLst/>
                        </a:rPr>
                        <a:t>Classified Part-time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63</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78045112"/>
                  </a:ext>
                </a:extLst>
              </a:tr>
              <a:tr h="417582">
                <a:tc>
                  <a:txBody>
                    <a:bodyPr/>
                    <a:lstStyle/>
                    <a:p>
                      <a:pPr algn="l" fontAlgn="b"/>
                      <a:r>
                        <a:rPr lang="en-US" sz="1200" u="none" strike="noStrike" baseline="0" dirty="0">
                          <a:effectLst/>
                        </a:rPr>
                        <a:t>Faculty Full-time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1,257</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75854548"/>
                  </a:ext>
                </a:extLst>
              </a:tr>
              <a:tr h="417582">
                <a:tc>
                  <a:txBody>
                    <a:bodyPr/>
                    <a:lstStyle/>
                    <a:p>
                      <a:pPr algn="l" fontAlgn="b"/>
                      <a:r>
                        <a:rPr lang="en-US" sz="1200" u="none" strike="noStrike" baseline="0" dirty="0">
                          <a:effectLst/>
                        </a:rPr>
                        <a:t>Faculty Part-time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322</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57496715"/>
                  </a:ext>
                </a:extLst>
              </a:tr>
              <a:tr h="417582">
                <a:tc>
                  <a:txBody>
                    <a:bodyPr/>
                    <a:lstStyle/>
                    <a:p>
                      <a:pPr algn="l" fontAlgn="b"/>
                      <a:r>
                        <a:rPr lang="en-US" sz="1200" u="none" strike="noStrike" baseline="0" dirty="0">
                          <a:effectLst/>
                        </a:rPr>
                        <a:t>Temporary Full-time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38</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41323307"/>
                  </a:ext>
                </a:extLst>
              </a:tr>
              <a:tr h="417582">
                <a:tc>
                  <a:txBody>
                    <a:bodyPr/>
                    <a:lstStyle/>
                    <a:p>
                      <a:pPr algn="l" fontAlgn="b"/>
                      <a:r>
                        <a:rPr lang="en-US" sz="1200" u="none" strike="noStrike" baseline="0" dirty="0">
                          <a:effectLst/>
                        </a:rPr>
                        <a:t>Temporary Part-time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137</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78265254"/>
                  </a:ext>
                </a:extLst>
              </a:tr>
              <a:tr h="417582">
                <a:tc>
                  <a:txBody>
                    <a:bodyPr/>
                    <a:lstStyle/>
                    <a:p>
                      <a:pPr algn="l" fontAlgn="b"/>
                      <a:r>
                        <a:rPr lang="en-US" sz="1200" u="none" strike="noStrike" baseline="0" dirty="0">
                          <a:effectLst/>
                        </a:rPr>
                        <a:t>Temporary Faculty Full-time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20</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2418632"/>
                  </a:ext>
                </a:extLst>
              </a:tr>
              <a:tr h="467067">
                <a:tc>
                  <a:txBody>
                    <a:bodyPr/>
                    <a:lstStyle/>
                    <a:p>
                      <a:pPr algn="l" fontAlgn="b"/>
                      <a:r>
                        <a:rPr lang="en-US" sz="1200" u="none" strike="noStrike" baseline="0" dirty="0">
                          <a:effectLst/>
                        </a:rPr>
                        <a:t>Temporary Faculty Part-time</a:t>
                      </a:r>
                      <a:endParaRPr lang="en-US" sz="1200" b="1" i="1" u="none" strike="noStrike" baseline="0"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175</a:t>
                      </a:r>
                      <a:endParaRPr lang="en-US" sz="1200" b="0" i="0" u="none" strike="noStrike" baseline="0"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93056430"/>
                  </a:ext>
                </a:extLst>
              </a:tr>
              <a:tr h="251141">
                <a:tc>
                  <a:txBody>
                    <a:bodyPr/>
                    <a:lstStyle/>
                    <a:p>
                      <a:pPr algn="l" fontAlgn="b"/>
                      <a:endParaRPr lang="en-US" sz="1200" u="none" strike="noStrike" baseline="0" dirty="0">
                        <a:effectLst/>
                      </a:endParaRPr>
                    </a:p>
                    <a:p>
                      <a:pPr algn="l" fontAlgn="b"/>
                      <a:r>
                        <a:rPr lang="en-US" sz="1200" u="none" strike="noStrike" baseline="0" dirty="0">
                          <a:effectLst/>
                        </a:rPr>
                        <a:t>Total</a:t>
                      </a:r>
                      <a:endParaRPr lang="en-US" sz="1200" b="1" i="1" u="none" strike="noStrike" baseline="0" dirty="0">
                        <a:effectLst/>
                        <a:latin typeface="Arial" panose="020B0604020202020204" pitchFamily="34" charset="0"/>
                      </a:endParaRPr>
                    </a:p>
                  </a:txBody>
                  <a:tcPr marL="9525" marR="9525" marT="9525" marB="0" anchor="b"/>
                </a:tc>
                <a:tc>
                  <a:txBody>
                    <a:bodyPr/>
                    <a:lstStyle/>
                    <a:p>
                      <a:pPr algn="l" fontAlgn="b"/>
                      <a:r>
                        <a:rPr lang="en-US" sz="1200" u="none" strike="noStrike" baseline="0" dirty="0">
                          <a:effectLst/>
                        </a:rPr>
                        <a:t>3,652</a:t>
                      </a:r>
                      <a:endParaRPr lang="en-US" sz="1200" b="0" i="0" u="none" strike="noStrike" baseline="0" dirty="0">
                        <a:effectLst/>
                        <a:latin typeface="Arial" panose="020B0604020202020204" pitchFamily="34" charset="0"/>
                      </a:endParaRPr>
                    </a:p>
                  </a:txBody>
                  <a:tcPr marL="9525" marR="9525" marT="9525" marB="0" anchor="b"/>
                </a:tc>
                <a:extLst>
                  <a:ext uri="{0D108BD9-81ED-4DB2-BD59-A6C34878D82A}">
                    <a16:rowId xmlns:a16="http://schemas.microsoft.com/office/drawing/2014/main" val="3660523435"/>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4267083307"/>
              </p:ext>
            </p:extLst>
          </p:nvPr>
        </p:nvGraphicFramePr>
        <p:xfrm>
          <a:off x="4004441" y="1417638"/>
          <a:ext cx="5037083"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8508124" y="6387881"/>
            <a:ext cx="359979" cy="328230"/>
          </a:xfrm>
        </p:spPr>
        <p:txBody>
          <a:bodyPr/>
          <a:lstStyle/>
          <a:p>
            <a:pPr>
              <a:defRPr/>
            </a:pPr>
            <a:fld id="{2E502652-1E00-4972-BB66-15F6A8A8A70B}" type="slidenum">
              <a:rPr lang="en-US" sz="1200" smtClean="0">
                <a:latin typeface="Calibri" panose="020F0502020204030204" pitchFamily="34" charset="0"/>
              </a:rPr>
              <a:pPr>
                <a:defRPr/>
              </a:pPr>
              <a:t>45</a:t>
            </a:fld>
            <a:endParaRPr lang="en-US" sz="1200" dirty="0">
              <a:latin typeface="Calibri" panose="020F0502020204030204" pitchFamily="34" charset="0"/>
            </a:endParaRPr>
          </a:p>
        </p:txBody>
      </p:sp>
    </p:spTree>
    <p:extLst>
      <p:ext uri="{BB962C8B-B14F-4D97-AF65-F5344CB8AC3E}">
        <p14:creationId xmlns:p14="http://schemas.microsoft.com/office/powerpoint/2010/main" val="1660283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4" y="274638"/>
            <a:ext cx="8229600" cy="796281"/>
          </a:xfrm>
        </p:spPr>
        <p:txBody>
          <a:bodyPr>
            <a:normAutofit fontScale="90000"/>
          </a:bodyPr>
          <a:lstStyle/>
          <a:p>
            <a:pPr algn="ctr"/>
            <a:r>
              <a:rPr lang="en-US" dirty="0"/>
              <a:t/>
            </a:r>
            <a:br>
              <a:rPr lang="en-US" dirty="0"/>
            </a:br>
            <a:r>
              <a:rPr lang="en-US" dirty="0"/>
              <a:t>Deferred Maintenance &amp; Capital Renewal</a:t>
            </a:r>
            <a:br>
              <a:rPr lang="en-US" dirty="0"/>
            </a:br>
            <a:endParaRPr lang="en-US"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42" y="1672280"/>
            <a:ext cx="8733172" cy="374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481847" y="6389302"/>
            <a:ext cx="363102" cy="365125"/>
          </a:xfrm>
        </p:spPr>
        <p:txBody>
          <a:bodyPr/>
          <a:lstStyle/>
          <a:p>
            <a:pPr algn="r"/>
            <a:fld id="{0EBF85CB-8E6F-4C76-A97C-98828569AB90}" type="slidenum">
              <a:rPr lang="en-US" sz="1200" smtClean="0">
                <a:latin typeface="Calibri" panose="020F0502020204030204" pitchFamily="34" charset="0"/>
              </a:rPr>
              <a:pPr algn="r"/>
              <a:t>46</a:t>
            </a:fld>
            <a:endParaRPr lang="en-US" sz="1200" dirty="0">
              <a:latin typeface="Calibri" panose="020F0502020204030204" pitchFamily="34" charset="0"/>
            </a:endParaRPr>
          </a:p>
        </p:txBody>
      </p:sp>
    </p:spTree>
    <p:extLst>
      <p:ext uri="{BB962C8B-B14F-4D97-AF65-F5344CB8AC3E}">
        <p14:creationId xmlns:p14="http://schemas.microsoft.com/office/powerpoint/2010/main" val="51185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In-state vs. Out-of-state Students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9030959"/>
              </p:ext>
            </p:extLst>
          </p:nvPr>
        </p:nvGraphicFramePr>
        <p:xfrm>
          <a:off x="457202" y="1600204"/>
          <a:ext cx="397786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6729050" y="6381063"/>
            <a:ext cx="2133600" cy="365125"/>
          </a:xfrm>
        </p:spPr>
        <p:txBody>
          <a:bodyPr/>
          <a:lstStyle/>
          <a:p>
            <a:pPr algn="r">
              <a:defRPr/>
            </a:pPr>
            <a:fld id="{CA5C7056-FF85-414F-8046-D77B6C413704}" type="slidenum">
              <a:rPr lang="en-US" sz="1200" smtClean="0">
                <a:latin typeface="Calibri" panose="020F0502020204030204" pitchFamily="34" charset="0"/>
              </a:rPr>
              <a:pPr algn="r">
                <a:defRPr/>
              </a:pPr>
              <a:t>5</a:t>
            </a:fld>
            <a:endParaRPr lang="en-US" sz="1200" dirty="0">
              <a:latin typeface="Calibri" panose="020F050202020403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4126599478"/>
              </p:ext>
            </p:extLst>
          </p:nvPr>
        </p:nvGraphicFramePr>
        <p:xfrm>
          <a:off x="4930547" y="1683030"/>
          <a:ext cx="393074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29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altLang="en-US" dirty="0">
                <a:latin typeface="Arial" charset="0"/>
              </a:rPr>
              <a:t>MUSC Appropriations History</a:t>
            </a:r>
          </a:p>
        </p:txBody>
      </p:sp>
      <p:sp>
        <p:nvSpPr>
          <p:cNvPr id="4" name="Slide Number Placeholder 3"/>
          <p:cNvSpPr>
            <a:spLocks noGrp="1"/>
          </p:cNvSpPr>
          <p:nvPr>
            <p:ph type="sldNum" sz="quarter" idx="12"/>
          </p:nvPr>
        </p:nvSpPr>
        <p:spPr>
          <a:xfrm>
            <a:off x="6735948" y="6382728"/>
            <a:ext cx="2133600" cy="365125"/>
          </a:xfrm>
          <a:prstGeom prst="rect">
            <a:avLst/>
          </a:prstGeom>
        </p:spPr>
        <p:txBody>
          <a:bodyPr/>
          <a:lstStyle/>
          <a:p>
            <a:pPr algn="r">
              <a:defRPr/>
            </a:pPr>
            <a:fld id="{875750DC-AD78-4780-B342-94FEA73C6B24}" type="slidenum">
              <a:rPr lang="en-US" sz="1200" smtClean="0">
                <a:latin typeface="Calibri" panose="020F0502020204030204" pitchFamily="34" charset="0"/>
              </a:rPr>
              <a:pPr algn="r">
                <a:defRPr/>
              </a:pPr>
              <a:t>6</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9707499"/>
              </p:ext>
            </p:extLst>
          </p:nvPr>
        </p:nvGraphicFramePr>
        <p:xfrm>
          <a:off x="497763" y="1579563"/>
          <a:ext cx="7921023" cy="4565873"/>
        </p:xfrm>
        <a:graphic>
          <a:graphicData uri="http://schemas.openxmlformats.org/drawingml/2006/table">
            <a:tbl>
              <a:tblPr firstRow="1" bandRow="1">
                <a:tableStyleId>{5C22544A-7EE6-4342-B048-85BDC9FD1C3A}</a:tableStyleId>
              </a:tblPr>
              <a:tblGrid>
                <a:gridCol w="1604696">
                  <a:extLst>
                    <a:ext uri="{9D8B030D-6E8A-4147-A177-3AD203B41FA5}">
                      <a16:colId xmlns:a16="http://schemas.microsoft.com/office/drawing/2014/main" val="20000"/>
                    </a:ext>
                  </a:extLst>
                </a:gridCol>
                <a:gridCol w="1563024">
                  <a:extLst>
                    <a:ext uri="{9D8B030D-6E8A-4147-A177-3AD203B41FA5}">
                      <a16:colId xmlns:a16="http://schemas.microsoft.com/office/drawing/2014/main" val="20001"/>
                    </a:ext>
                  </a:extLst>
                </a:gridCol>
                <a:gridCol w="1568669">
                  <a:extLst>
                    <a:ext uri="{9D8B030D-6E8A-4147-A177-3AD203B41FA5}">
                      <a16:colId xmlns:a16="http://schemas.microsoft.com/office/drawing/2014/main" val="20002"/>
                    </a:ext>
                  </a:extLst>
                </a:gridCol>
                <a:gridCol w="1497724">
                  <a:extLst>
                    <a:ext uri="{9D8B030D-6E8A-4147-A177-3AD203B41FA5}">
                      <a16:colId xmlns:a16="http://schemas.microsoft.com/office/drawing/2014/main" val="20003"/>
                    </a:ext>
                  </a:extLst>
                </a:gridCol>
                <a:gridCol w="1686910">
                  <a:extLst>
                    <a:ext uri="{9D8B030D-6E8A-4147-A177-3AD203B41FA5}">
                      <a16:colId xmlns:a16="http://schemas.microsoft.com/office/drawing/2014/main" val="20004"/>
                    </a:ext>
                  </a:extLst>
                </a:gridCol>
              </a:tblGrid>
              <a:tr h="880745">
                <a:tc>
                  <a:txBody>
                    <a:bodyPr/>
                    <a:lstStyle/>
                    <a:p>
                      <a:pPr algn="l"/>
                      <a:endParaRPr lang="en-US" sz="1600" dirty="0">
                        <a:solidFill>
                          <a:schemeClr val="bg1">
                            <a:lumMod val="95000"/>
                          </a:schemeClr>
                        </a:solidFill>
                      </a:endParaRPr>
                    </a:p>
                  </a:txBody>
                  <a:tcPr marL="81280" marR="81280" anchor="ctr"/>
                </a:tc>
                <a:tc>
                  <a:txBody>
                    <a:bodyPr/>
                    <a:lstStyle/>
                    <a:p>
                      <a:pPr algn="ctr"/>
                      <a:r>
                        <a:rPr lang="en-US" sz="1600" dirty="0"/>
                        <a:t>FY2015-16</a:t>
                      </a:r>
                      <a:endParaRPr lang="en-US" sz="1600" dirty="0">
                        <a:solidFill>
                          <a:schemeClr val="bg1">
                            <a:lumMod val="95000"/>
                          </a:schemeClr>
                        </a:solidFill>
                      </a:endParaRPr>
                    </a:p>
                  </a:txBody>
                  <a:tcPr marL="81280" marR="81280" anchor="ctr"/>
                </a:tc>
                <a:tc>
                  <a:txBody>
                    <a:bodyPr/>
                    <a:lstStyle/>
                    <a:p>
                      <a:pPr algn="ctr"/>
                      <a:r>
                        <a:rPr lang="en-US" sz="1600" dirty="0"/>
                        <a:t>FY2016-17</a:t>
                      </a:r>
                      <a:endParaRPr lang="en-US" sz="1600" dirty="0">
                        <a:solidFill>
                          <a:schemeClr val="bg1">
                            <a:lumMod val="95000"/>
                          </a:schemeClr>
                        </a:solidFill>
                      </a:endParaRPr>
                    </a:p>
                  </a:txBody>
                  <a:tcPr marL="81280" marR="81280" anchor="ctr"/>
                </a:tc>
                <a:tc>
                  <a:txBody>
                    <a:bodyPr/>
                    <a:lstStyle/>
                    <a:p>
                      <a:pPr marL="0" algn="ctr" defTabSz="914400" rtl="0" eaLnBrk="1" latinLnBrk="0" hangingPunct="1"/>
                      <a:r>
                        <a:rPr lang="en-US" sz="1600" kern="1200" dirty="0">
                          <a:solidFill>
                            <a:schemeClr val="bg1"/>
                          </a:solidFill>
                          <a:latin typeface="+mn-lt"/>
                          <a:ea typeface="+mn-ea"/>
                          <a:cs typeface="+mn-cs"/>
                        </a:rPr>
                        <a:t>FY2017-18</a:t>
                      </a:r>
                    </a:p>
                  </a:txBody>
                  <a:tcPr marL="81280" marR="81280" anchor="ctr"/>
                </a:tc>
                <a:tc>
                  <a:txBody>
                    <a:bodyPr/>
                    <a:lstStyle/>
                    <a:p>
                      <a:pPr marL="0" algn="ctr" defTabSz="914400" rtl="0" eaLnBrk="1" latinLnBrk="0" hangingPunct="1"/>
                      <a:r>
                        <a:rPr lang="en-US" sz="1600" kern="1200" dirty="0">
                          <a:solidFill>
                            <a:schemeClr val="bg1"/>
                          </a:solidFill>
                          <a:latin typeface="+mn-lt"/>
                          <a:ea typeface="+mn-ea"/>
                          <a:cs typeface="+mn-cs"/>
                        </a:rPr>
                        <a:t>FY2018-19</a:t>
                      </a:r>
                    </a:p>
                  </a:txBody>
                  <a:tcPr marL="81280" marR="81280" anchor="ctr"/>
                </a:tc>
                <a:extLst>
                  <a:ext uri="{0D108BD9-81ED-4DB2-BD59-A6C34878D82A}">
                    <a16:rowId xmlns:a16="http://schemas.microsoft.com/office/drawing/2014/main" val="10000"/>
                  </a:ext>
                </a:extLst>
              </a:tr>
              <a:tr h="744948">
                <a:tc>
                  <a:txBody>
                    <a:bodyPr/>
                    <a:lstStyle/>
                    <a:p>
                      <a:pPr algn="l"/>
                      <a:r>
                        <a:rPr lang="en-US" sz="1600" dirty="0"/>
                        <a:t>Recurring</a:t>
                      </a:r>
                      <a:endParaRPr lang="en-US" sz="1600" dirty="0">
                        <a:solidFill>
                          <a:schemeClr val="tx1">
                            <a:lumMod val="75000"/>
                            <a:lumOff val="25000"/>
                          </a:schemeClr>
                        </a:solidFill>
                      </a:endParaRPr>
                    </a:p>
                  </a:txBody>
                  <a:tcPr marL="81280" marR="81280" anchor="ctr"/>
                </a:tc>
                <a:tc>
                  <a:txBody>
                    <a:bodyPr/>
                    <a:lstStyle/>
                    <a:p>
                      <a:pPr algn="r"/>
                      <a:r>
                        <a:rPr lang="en-US" sz="1600" dirty="0"/>
                        <a:t>$62,149,912</a:t>
                      </a:r>
                      <a:endParaRPr lang="en-US" sz="1600" dirty="0">
                        <a:solidFill>
                          <a:schemeClr val="tx1">
                            <a:lumMod val="75000"/>
                            <a:lumOff val="25000"/>
                          </a:schemeClr>
                        </a:solidFill>
                      </a:endParaRPr>
                    </a:p>
                  </a:txBody>
                  <a:tcPr marL="81280" marR="81280" anchor="ctr"/>
                </a:tc>
                <a:tc>
                  <a:txBody>
                    <a:bodyPr/>
                    <a:lstStyle/>
                    <a:p>
                      <a:pPr algn="r"/>
                      <a:r>
                        <a:rPr lang="en-US" sz="1600" dirty="0"/>
                        <a:t>$65,290,124</a:t>
                      </a:r>
                      <a:endParaRPr lang="en-US" sz="1600" dirty="0">
                        <a:solidFill>
                          <a:schemeClr val="tx1">
                            <a:lumMod val="75000"/>
                            <a:lumOff val="25000"/>
                          </a:schemeClr>
                        </a:solidFill>
                      </a:endParaRPr>
                    </a:p>
                  </a:txBody>
                  <a:tcPr marL="81280" marR="81280" anchor="ctr"/>
                </a:tc>
                <a:tc>
                  <a:txBody>
                    <a:bodyPr/>
                    <a:lstStyle/>
                    <a:p>
                      <a:pPr marL="0" algn="r" defTabSz="914400" rtl="0" eaLnBrk="1" latinLnBrk="0" hangingPunct="1"/>
                      <a:r>
                        <a:rPr lang="en-US" sz="1600" kern="1200" dirty="0">
                          <a:solidFill>
                            <a:schemeClr val="dk1"/>
                          </a:solidFill>
                          <a:latin typeface="+mn-lt"/>
                          <a:ea typeface="+mn-ea"/>
                          <a:cs typeface="+mn-cs"/>
                        </a:rPr>
                        <a:t>$69,795,296</a:t>
                      </a:r>
                    </a:p>
                  </a:txBody>
                  <a:tcPr marL="81280" marR="81280" anchor="ctr"/>
                </a:tc>
                <a:tc>
                  <a:txBody>
                    <a:bodyPr/>
                    <a:lstStyle/>
                    <a:p>
                      <a:pPr marL="0" algn="r" defTabSz="914400" rtl="0" eaLnBrk="1" latinLnBrk="0" hangingPunct="1"/>
                      <a:endParaRPr lang="en-US" sz="1600" kern="1200" dirty="0">
                        <a:solidFill>
                          <a:schemeClr val="dk1"/>
                        </a:solidFill>
                        <a:latin typeface="+mn-lt"/>
                        <a:ea typeface="+mn-ea"/>
                        <a:cs typeface="+mn-cs"/>
                      </a:endParaRPr>
                    </a:p>
                    <a:p>
                      <a:pPr marL="0" algn="r" defTabSz="914400" rtl="0" eaLnBrk="1" latinLnBrk="0" hangingPunct="1"/>
                      <a:r>
                        <a:rPr lang="en-US" sz="1600" kern="1200" dirty="0">
                          <a:solidFill>
                            <a:schemeClr val="dk1"/>
                          </a:solidFill>
                          <a:latin typeface="+mn-lt"/>
                          <a:ea typeface="+mn-ea"/>
                          <a:cs typeface="+mn-cs"/>
                        </a:rPr>
                        <a:t>$75,833,525</a:t>
                      </a:r>
                    </a:p>
                    <a:p>
                      <a:pPr marL="0" algn="r" defTabSz="914400" rtl="0" eaLnBrk="1" latinLnBrk="0" hangingPunct="1"/>
                      <a:endParaRPr lang="en-US" sz="1600" kern="1200" dirty="0">
                        <a:solidFill>
                          <a:schemeClr val="dk1"/>
                        </a:solidFill>
                        <a:latin typeface="+mn-lt"/>
                        <a:ea typeface="+mn-ea"/>
                        <a:cs typeface="+mn-cs"/>
                      </a:endParaRPr>
                    </a:p>
                  </a:txBody>
                  <a:tcPr marL="81280" marR="81280" anchor="ctr"/>
                </a:tc>
                <a:extLst>
                  <a:ext uri="{0D108BD9-81ED-4DB2-BD59-A6C34878D82A}">
                    <a16:rowId xmlns:a16="http://schemas.microsoft.com/office/drawing/2014/main" val="10001"/>
                  </a:ext>
                </a:extLst>
              </a:tr>
              <a:tr h="1058610">
                <a:tc>
                  <a:txBody>
                    <a:bodyPr/>
                    <a:lstStyle/>
                    <a:p>
                      <a:pPr algn="l"/>
                      <a:r>
                        <a:rPr lang="en-US" sz="1600" dirty="0"/>
                        <a:t>Non-recurring (Other)</a:t>
                      </a:r>
                      <a:endParaRPr lang="en-US" sz="1600" dirty="0">
                        <a:solidFill>
                          <a:schemeClr val="tx1">
                            <a:lumMod val="75000"/>
                            <a:lumOff val="25000"/>
                          </a:schemeClr>
                        </a:solidFill>
                      </a:endParaRPr>
                    </a:p>
                  </a:txBody>
                  <a:tcPr marL="81280" marR="81280" anchor="ctr"/>
                </a:tc>
                <a:tc>
                  <a:txBody>
                    <a:bodyPr/>
                    <a:lstStyle/>
                    <a:p>
                      <a:pPr algn="r"/>
                      <a:r>
                        <a:rPr lang="en-US" sz="1600" dirty="0"/>
                        <a:t>$858,662</a:t>
                      </a:r>
                      <a:endParaRPr lang="en-US" sz="1600" dirty="0">
                        <a:solidFill>
                          <a:schemeClr val="tx1">
                            <a:lumMod val="75000"/>
                            <a:lumOff val="25000"/>
                          </a:schemeClr>
                        </a:solidFill>
                      </a:endParaRPr>
                    </a:p>
                  </a:txBody>
                  <a:tcPr marL="81280" marR="81280" anchor="ctr"/>
                </a:tc>
                <a:tc>
                  <a:txBody>
                    <a:bodyPr/>
                    <a:lstStyle/>
                    <a:p>
                      <a:pPr algn="r"/>
                      <a:r>
                        <a:rPr lang="en-US" sz="1600" dirty="0">
                          <a:solidFill>
                            <a:schemeClr val="dk1"/>
                          </a:solidFill>
                        </a:rPr>
                        <a:t>$28,807</a:t>
                      </a:r>
                      <a:endParaRPr lang="en-US" sz="1600" dirty="0">
                        <a:solidFill>
                          <a:schemeClr val="tx1">
                            <a:lumMod val="75000"/>
                            <a:lumOff val="25000"/>
                          </a:schemeClr>
                        </a:solidFill>
                      </a:endParaRPr>
                    </a:p>
                  </a:txBody>
                  <a:tcPr marL="81280" marR="81280" anchor="ctr"/>
                </a:tc>
                <a:tc>
                  <a:txBody>
                    <a:bodyPr/>
                    <a:lstStyle/>
                    <a:p>
                      <a:pPr marL="0" algn="r" defTabSz="914400" rtl="0" eaLnBrk="1" latinLnBrk="0" hangingPunct="1"/>
                      <a:endParaRPr lang="en-US" sz="1600" kern="1200" dirty="0">
                        <a:solidFill>
                          <a:schemeClr val="dk1"/>
                        </a:solidFill>
                        <a:latin typeface="+mn-lt"/>
                        <a:ea typeface="+mn-ea"/>
                        <a:cs typeface="+mn-cs"/>
                      </a:endParaRPr>
                    </a:p>
                    <a:p>
                      <a:pPr marL="0" algn="r" defTabSz="914400" rtl="0" eaLnBrk="1" latinLnBrk="0" hangingPunct="1"/>
                      <a:r>
                        <a:rPr lang="en-US" sz="1600" kern="1200" dirty="0">
                          <a:solidFill>
                            <a:schemeClr val="dk1"/>
                          </a:solidFill>
                          <a:latin typeface="+mn-lt"/>
                          <a:ea typeface="+mn-ea"/>
                          <a:cs typeface="+mn-cs"/>
                        </a:rPr>
                        <a:t>$30,351</a:t>
                      </a:r>
                    </a:p>
                    <a:p>
                      <a:pPr marL="0" algn="r" defTabSz="914400" rtl="0" eaLnBrk="1" latinLnBrk="0" hangingPunct="1"/>
                      <a:endParaRPr lang="en-US" sz="1600" kern="1200" dirty="0">
                        <a:solidFill>
                          <a:schemeClr val="dk1"/>
                        </a:solidFill>
                        <a:latin typeface="+mn-lt"/>
                        <a:ea typeface="+mn-ea"/>
                        <a:cs typeface="+mn-cs"/>
                      </a:endParaRPr>
                    </a:p>
                  </a:txBody>
                  <a:tcPr marL="81280" marR="81280" anchor="ctr"/>
                </a:tc>
                <a:tc>
                  <a:txBody>
                    <a:bodyPr/>
                    <a:lstStyle/>
                    <a:p>
                      <a:pPr marL="0" algn="r" defTabSz="914400" rtl="0" eaLnBrk="1" latinLnBrk="0" hangingPunct="1"/>
                      <a:endParaRPr lang="en-US" sz="1600" kern="1200" dirty="0">
                        <a:solidFill>
                          <a:schemeClr val="dk1"/>
                        </a:solidFill>
                        <a:latin typeface="+mn-lt"/>
                        <a:ea typeface="+mn-ea"/>
                        <a:cs typeface="+mn-cs"/>
                      </a:endParaRPr>
                    </a:p>
                    <a:p>
                      <a:pPr marL="0" algn="r" defTabSz="914400" rtl="0" eaLnBrk="1" latinLnBrk="0" hangingPunct="1"/>
                      <a:r>
                        <a:rPr lang="en-US" sz="1600" kern="1200" dirty="0">
                          <a:solidFill>
                            <a:schemeClr val="dk1"/>
                          </a:solidFill>
                          <a:latin typeface="+mn-lt"/>
                          <a:ea typeface="+mn-ea"/>
                          <a:cs typeface="+mn-cs"/>
                        </a:rPr>
                        <a:t>$34,480</a:t>
                      </a:r>
                    </a:p>
                    <a:p>
                      <a:pPr marL="0" algn="r" defTabSz="914400" rtl="0" eaLnBrk="1" latinLnBrk="0" hangingPunct="1"/>
                      <a:endParaRPr lang="en-US" sz="1600" kern="1200" dirty="0">
                        <a:solidFill>
                          <a:schemeClr val="dk1"/>
                        </a:solidFill>
                        <a:latin typeface="+mn-lt"/>
                        <a:ea typeface="+mn-ea"/>
                        <a:cs typeface="+mn-cs"/>
                      </a:endParaRPr>
                    </a:p>
                  </a:txBody>
                  <a:tcPr marL="81280" marR="81280" anchor="ctr"/>
                </a:tc>
                <a:extLst>
                  <a:ext uri="{0D108BD9-81ED-4DB2-BD59-A6C34878D82A}">
                    <a16:rowId xmlns:a16="http://schemas.microsoft.com/office/drawing/2014/main" val="10002"/>
                  </a:ext>
                </a:extLst>
              </a:tr>
              <a:tr h="1058610">
                <a:tc>
                  <a:txBody>
                    <a:bodyPr/>
                    <a:lstStyle/>
                    <a:p>
                      <a:pPr algn="l"/>
                      <a:r>
                        <a:rPr lang="en-US" sz="1600" dirty="0"/>
                        <a:t>Non-recurring</a:t>
                      </a:r>
                      <a:r>
                        <a:rPr lang="en-US" sz="1600" baseline="0" dirty="0"/>
                        <a:t> Capital</a:t>
                      </a:r>
                      <a:endParaRPr lang="en-US" sz="1600" dirty="0">
                        <a:solidFill>
                          <a:schemeClr val="tx1">
                            <a:lumMod val="75000"/>
                            <a:lumOff val="25000"/>
                          </a:schemeClr>
                        </a:solidFill>
                      </a:endParaRPr>
                    </a:p>
                  </a:txBody>
                  <a:tcPr marL="81280" marR="81280" anchor="ctr"/>
                </a:tc>
                <a:tc>
                  <a:txBody>
                    <a:bodyPr/>
                    <a:lstStyle/>
                    <a:p>
                      <a:pPr algn="r"/>
                      <a:r>
                        <a:rPr lang="en-US" sz="1600" u="sng" dirty="0">
                          <a:solidFill>
                            <a:schemeClr val="dk1"/>
                          </a:solidFill>
                        </a:rPr>
                        <a:t>$372,904</a:t>
                      </a:r>
                      <a:endParaRPr lang="en-US" sz="1600" u="sng" dirty="0">
                        <a:solidFill>
                          <a:schemeClr val="tx1">
                            <a:lumMod val="75000"/>
                            <a:lumOff val="25000"/>
                          </a:schemeClr>
                        </a:solidFill>
                      </a:endParaRPr>
                    </a:p>
                  </a:txBody>
                  <a:tcPr marL="81280" marR="81280" anchor="ctr"/>
                </a:tc>
                <a:tc>
                  <a:txBody>
                    <a:bodyPr/>
                    <a:lstStyle/>
                    <a:p>
                      <a:pPr algn="r"/>
                      <a:endParaRPr lang="en-US" sz="1600" u="sng" dirty="0">
                        <a:solidFill>
                          <a:schemeClr val="tx1">
                            <a:lumMod val="75000"/>
                            <a:lumOff val="25000"/>
                          </a:schemeClr>
                        </a:solidFill>
                      </a:endParaRPr>
                    </a:p>
                  </a:txBody>
                  <a:tcPr marL="81280" marR="81280" anchor="ctr"/>
                </a:tc>
                <a:tc>
                  <a:txBody>
                    <a:bodyPr/>
                    <a:lstStyle/>
                    <a:p>
                      <a:pPr marL="0" algn="r" defTabSz="914400" rtl="0" eaLnBrk="1" latinLnBrk="0" hangingPunct="1"/>
                      <a:r>
                        <a:rPr lang="en-US" sz="1600" u="sng" kern="1200" dirty="0">
                          <a:solidFill>
                            <a:schemeClr val="dk1"/>
                          </a:solidFill>
                          <a:latin typeface="+mn-lt"/>
                          <a:ea typeface="+mn-ea"/>
                          <a:cs typeface="+mn-cs"/>
                        </a:rPr>
                        <a:t>           </a:t>
                      </a:r>
                    </a:p>
                  </a:txBody>
                  <a:tcPr marL="81280" marR="81280" anchor="ctr"/>
                </a:tc>
                <a:tc>
                  <a:txBody>
                    <a:bodyPr/>
                    <a:lstStyle/>
                    <a:p>
                      <a:pPr marL="0" algn="r" defTabSz="914400" rtl="0" eaLnBrk="1" latinLnBrk="0" hangingPunct="1"/>
                      <a:endParaRPr lang="en-US" sz="1600" u="sng" kern="1200" dirty="0">
                        <a:solidFill>
                          <a:schemeClr val="dk1"/>
                        </a:solidFill>
                        <a:latin typeface="+mn-lt"/>
                        <a:ea typeface="+mn-ea"/>
                        <a:cs typeface="+mn-cs"/>
                      </a:endParaRPr>
                    </a:p>
                    <a:p>
                      <a:pPr marL="0" algn="r" defTabSz="914400" rtl="0" eaLnBrk="1" latinLnBrk="0" hangingPunct="1"/>
                      <a:r>
                        <a:rPr lang="en-US" sz="1600" u="sng" kern="1200" dirty="0">
                          <a:solidFill>
                            <a:schemeClr val="dk1"/>
                          </a:solidFill>
                          <a:latin typeface="+mn-lt"/>
                          <a:ea typeface="+mn-ea"/>
                          <a:cs typeface="+mn-cs"/>
                        </a:rPr>
                        <a:t>$3,500,000</a:t>
                      </a:r>
                    </a:p>
                    <a:p>
                      <a:pPr marL="0" algn="r" defTabSz="914400" rtl="0" eaLnBrk="1" latinLnBrk="0" hangingPunct="1"/>
                      <a:endParaRPr lang="en-US" sz="1600" u="sng" kern="1200" dirty="0">
                        <a:solidFill>
                          <a:schemeClr val="dk1"/>
                        </a:solidFill>
                        <a:latin typeface="+mn-lt"/>
                        <a:ea typeface="+mn-ea"/>
                        <a:cs typeface="+mn-cs"/>
                      </a:endParaRPr>
                    </a:p>
                  </a:txBody>
                  <a:tcPr marL="81280" marR="81280" anchor="ctr"/>
                </a:tc>
                <a:extLst>
                  <a:ext uri="{0D108BD9-81ED-4DB2-BD59-A6C34878D82A}">
                    <a16:rowId xmlns:a16="http://schemas.microsoft.com/office/drawing/2014/main" val="10003"/>
                  </a:ext>
                </a:extLst>
              </a:tr>
              <a:tr h="744948">
                <a:tc>
                  <a:txBody>
                    <a:bodyPr/>
                    <a:lstStyle/>
                    <a:p>
                      <a:pPr marL="0" algn="l" defTabSz="914400" rtl="0" eaLnBrk="1" latinLnBrk="0" hangingPunct="1"/>
                      <a:endParaRPr lang="en-US" sz="1600" b="1" kern="1200" dirty="0">
                        <a:solidFill>
                          <a:schemeClr val="dk1"/>
                        </a:solidFill>
                        <a:latin typeface="+mn-lt"/>
                        <a:ea typeface="+mn-ea"/>
                        <a:cs typeface="+mn-cs"/>
                      </a:endParaRPr>
                    </a:p>
                    <a:p>
                      <a:pPr marL="0" algn="l" defTabSz="914400" rtl="0" eaLnBrk="1" latinLnBrk="0" hangingPunct="1"/>
                      <a:r>
                        <a:rPr lang="en-US" sz="1600" b="1" kern="1200" dirty="0">
                          <a:solidFill>
                            <a:schemeClr val="dk1"/>
                          </a:solidFill>
                          <a:latin typeface="+mn-lt"/>
                          <a:ea typeface="+mn-ea"/>
                          <a:cs typeface="+mn-cs"/>
                        </a:rPr>
                        <a:t>Total</a:t>
                      </a:r>
                    </a:p>
                  </a:txBody>
                  <a:tcPr marL="81280" marR="81280"/>
                </a:tc>
                <a:tc>
                  <a:txBody>
                    <a:bodyPr/>
                    <a:lstStyle/>
                    <a:p>
                      <a:pPr algn="r"/>
                      <a:r>
                        <a:rPr lang="en-US" sz="1600" b="1" dirty="0"/>
                        <a:t>$63,381,478</a:t>
                      </a:r>
                      <a:endParaRPr lang="en-US" sz="1600" b="1" dirty="0">
                        <a:solidFill>
                          <a:schemeClr val="tx1">
                            <a:lumMod val="75000"/>
                            <a:lumOff val="25000"/>
                          </a:schemeClr>
                        </a:solidFill>
                      </a:endParaRPr>
                    </a:p>
                  </a:txBody>
                  <a:tcPr marL="81280" marR="81280" anchor="ctr"/>
                </a:tc>
                <a:tc>
                  <a:txBody>
                    <a:bodyPr/>
                    <a:lstStyle/>
                    <a:p>
                      <a:pPr algn="r"/>
                      <a:r>
                        <a:rPr lang="en-US" sz="1600" b="1" dirty="0"/>
                        <a:t>$65,318,931</a:t>
                      </a:r>
                      <a:endParaRPr lang="en-US" sz="1600" b="1" dirty="0">
                        <a:solidFill>
                          <a:schemeClr val="tx1">
                            <a:lumMod val="75000"/>
                            <a:lumOff val="25000"/>
                          </a:schemeClr>
                        </a:solidFill>
                      </a:endParaRPr>
                    </a:p>
                  </a:txBody>
                  <a:tcPr marL="81280" marR="81280" anchor="ctr"/>
                </a:tc>
                <a:tc>
                  <a:txBody>
                    <a:bodyPr/>
                    <a:lstStyle/>
                    <a:p>
                      <a:pPr marL="0" algn="r" defTabSz="914400" rtl="0" eaLnBrk="1" latinLnBrk="0" hangingPunct="1"/>
                      <a:r>
                        <a:rPr lang="en-US" sz="1600" b="1" kern="1200" dirty="0">
                          <a:solidFill>
                            <a:schemeClr val="dk1"/>
                          </a:solidFill>
                          <a:latin typeface="+mn-lt"/>
                          <a:ea typeface="+mn-ea"/>
                          <a:cs typeface="+mn-cs"/>
                        </a:rPr>
                        <a:t>$69,825,647</a:t>
                      </a:r>
                    </a:p>
                  </a:txBody>
                  <a:tcPr marL="81280" marR="81280" anchor="ctr"/>
                </a:tc>
                <a:tc>
                  <a:txBody>
                    <a:bodyPr/>
                    <a:lstStyle/>
                    <a:p>
                      <a:pPr marL="0" algn="r" defTabSz="914400" rtl="0" eaLnBrk="1" latinLnBrk="0" hangingPunct="1"/>
                      <a:r>
                        <a:rPr lang="en-US" sz="1600" b="1" kern="1200" dirty="0">
                          <a:solidFill>
                            <a:schemeClr val="dk1"/>
                          </a:solidFill>
                          <a:latin typeface="+mn-lt"/>
                          <a:ea typeface="+mn-ea"/>
                          <a:cs typeface="+mn-cs"/>
                        </a:rPr>
                        <a:t>$79,368,005</a:t>
                      </a:r>
                    </a:p>
                  </a:txBody>
                  <a:tcPr marL="81280" marR="8128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079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p:cNvGraphicFramePr>
            <a:graphicFrameLocks noGrp="1"/>
          </p:cNvGraphicFramePr>
          <p:nvPr>
            <p:ph idx="1"/>
            <p:extLst>
              <p:ext uri="{D42A27DB-BD31-4B8C-83A1-F6EECF244321}">
                <p14:modId xmlns:p14="http://schemas.microsoft.com/office/powerpoint/2010/main" val="2228140435"/>
              </p:ext>
            </p:extLst>
          </p:nvPr>
        </p:nvGraphicFramePr>
        <p:xfrm>
          <a:off x="320039" y="891780"/>
          <a:ext cx="8199120" cy="560992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734138" y="6386777"/>
            <a:ext cx="2133600" cy="365125"/>
          </a:xfrm>
        </p:spPr>
        <p:txBody>
          <a:bodyPr/>
          <a:lstStyle/>
          <a:p>
            <a:pPr algn="r">
              <a:defRPr/>
            </a:pPr>
            <a:fld id="{CA5C7056-FF85-414F-8046-D77B6C413704}" type="slidenum">
              <a:rPr lang="en-US" sz="1200" smtClean="0">
                <a:latin typeface="Calibri" panose="020F0502020204030204" pitchFamily="34" charset="0"/>
              </a:rPr>
              <a:pPr algn="r">
                <a:defRPr/>
              </a:pPr>
              <a:t>7</a:t>
            </a:fld>
            <a:endParaRPr lang="en-US" sz="1200" dirty="0">
              <a:latin typeface="Calibri" panose="020F0502020204030204" pitchFamily="34" charset="0"/>
            </a:endParaRPr>
          </a:p>
        </p:txBody>
      </p:sp>
      <p:sp>
        <p:nvSpPr>
          <p:cNvPr id="6" name="Title 1"/>
          <p:cNvSpPr txBox="1">
            <a:spLocks/>
          </p:cNvSpPr>
          <p:nvPr/>
        </p:nvSpPr>
        <p:spPr bwMode="auto">
          <a:xfrm>
            <a:off x="1449859" y="102475"/>
            <a:ext cx="59394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a:solidFill>
                  <a:schemeClr val="bg1">
                    <a:lumMod val="25000"/>
                  </a:schemeClr>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pPr>
              <a:defRPr/>
            </a:pPr>
            <a:r>
              <a:rPr lang="en-US" sz="2400" kern="0" dirty="0">
                <a:solidFill>
                  <a:schemeClr val="tx1"/>
                </a:solidFill>
                <a:latin typeface="Arial" panose="020B0604020202020204" pitchFamily="34" charset="0"/>
                <a:cs typeface="Arial" panose="020B0604020202020204" pitchFamily="34" charset="0"/>
              </a:rPr>
              <a:t>Authorized Revenues by Source </a:t>
            </a:r>
            <a:br>
              <a:rPr lang="en-US" sz="2400" kern="0" dirty="0">
                <a:solidFill>
                  <a:schemeClr val="tx1"/>
                </a:solidFill>
                <a:latin typeface="Arial" panose="020B0604020202020204" pitchFamily="34" charset="0"/>
                <a:cs typeface="Arial" panose="020B0604020202020204" pitchFamily="34" charset="0"/>
              </a:rPr>
            </a:br>
            <a:r>
              <a:rPr lang="en-US" sz="2400" kern="0" dirty="0">
                <a:solidFill>
                  <a:schemeClr val="tx1"/>
                </a:solidFill>
                <a:latin typeface="Arial" panose="020B0604020202020204" pitchFamily="34" charset="0"/>
                <a:cs typeface="Arial" panose="020B0604020202020204" pitchFamily="34" charset="0"/>
              </a:rPr>
              <a:t>FY2018-19 MUSC Board of Trustees </a:t>
            </a:r>
          </a:p>
          <a:p>
            <a:pPr>
              <a:defRPr/>
            </a:pPr>
            <a:r>
              <a:rPr lang="en-US" sz="2400" kern="0" dirty="0">
                <a:solidFill>
                  <a:schemeClr val="tx1"/>
                </a:solidFill>
                <a:latin typeface="Arial" panose="020B0604020202020204" pitchFamily="34" charset="0"/>
                <a:cs typeface="Arial" panose="020B0604020202020204" pitchFamily="34" charset="0"/>
              </a:rPr>
              <a:t>Approved Budget</a:t>
            </a:r>
          </a:p>
        </p:txBody>
      </p:sp>
    </p:spTree>
    <p:extLst>
      <p:ext uri="{BB962C8B-B14F-4D97-AF65-F5344CB8AC3E}">
        <p14:creationId xmlns:p14="http://schemas.microsoft.com/office/powerpoint/2010/main" val="181460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p:cNvGraphicFramePr>
            <a:graphicFrameLocks noGrp="1"/>
          </p:cNvGraphicFramePr>
          <p:nvPr>
            <p:ph idx="1"/>
            <p:extLst>
              <p:ext uri="{D42A27DB-BD31-4B8C-83A1-F6EECF244321}">
                <p14:modId xmlns:p14="http://schemas.microsoft.com/office/powerpoint/2010/main" val="2561533784"/>
              </p:ext>
            </p:extLst>
          </p:nvPr>
        </p:nvGraphicFramePr>
        <p:xfrm>
          <a:off x="657340" y="1078379"/>
          <a:ext cx="7485211" cy="539391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725898" y="6383438"/>
            <a:ext cx="2133600" cy="567158"/>
          </a:xfrm>
        </p:spPr>
        <p:txBody>
          <a:bodyPr/>
          <a:lstStyle/>
          <a:p>
            <a:pPr algn="r">
              <a:defRPr/>
            </a:pPr>
            <a:r>
              <a:rPr lang="en-US" sz="1200" dirty="0">
                <a:latin typeface="Calibri" panose="020F0502020204030204" pitchFamily="34" charset="0"/>
              </a:rPr>
              <a:t>8</a:t>
            </a:r>
          </a:p>
        </p:txBody>
      </p:sp>
      <p:sp>
        <p:nvSpPr>
          <p:cNvPr id="7" name="Title 1"/>
          <p:cNvSpPr txBox="1">
            <a:spLocks/>
          </p:cNvSpPr>
          <p:nvPr/>
        </p:nvSpPr>
        <p:spPr bwMode="auto">
          <a:xfrm>
            <a:off x="285146" y="17138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a:solidFill>
                  <a:schemeClr val="bg1">
                    <a:lumMod val="25000"/>
                  </a:schemeClr>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pPr>
              <a:defRPr/>
            </a:pPr>
            <a:r>
              <a:rPr lang="en-US" sz="2400" kern="0" dirty="0">
                <a:solidFill>
                  <a:schemeClr val="tx1"/>
                </a:solidFill>
                <a:latin typeface="Arial" panose="020B0604020202020204" pitchFamily="34" charset="0"/>
                <a:cs typeface="Arial" panose="020B0604020202020204" pitchFamily="34" charset="0"/>
              </a:rPr>
              <a:t>Authorized Expenses</a:t>
            </a:r>
            <a:br>
              <a:rPr lang="en-US" sz="2400" kern="0" dirty="0">
                <a:solidFill>
                  <a:schemeClr val="tx1"/>
                </a:solidFill>
                <a:latin typeface="Arial" panose="020B0604020202020204" pitchFamily="34" charset="0"/>
                <a:cs typeface="Arial" panose="020B0604020202020204" pitchFamily="34" charset="0"/>
              </a:rPr>
            </a:br>
            <a:r>
              <a:rPr lang="en-US" sz="2400" kern="0" dirty="0">
                <a:solidFill>
                  <a:schemeClr val="tx1"/>
                </a:solidFill>
                <a:latin typeface="Arial" panose="020B0604020202020204" pitchFamily="34" charset="0"/>
                <a:cs typeface="Arial" panose="020B0604020202020204" pitchFamily="34" charset="0"/>
              </a:rPr>
              <a:t>FY2018-19 MUSC Board of Trustees </a:t>
            </a:r>
          </a:p>
          <a:p>
            <a:pPr>
              <a:defRPr/>
            </a:pPr>
            <a:r>
              <a:rPr lang="en-US" sz="2400" kern="0" dirty="0">
                <a:solidFill>
                  <a:schemeClr val="tx1"/>
                </a:solidFill>
                <a:latin typeface="Arial" panose="020B0604020202020204" pitchFamily="34" charset="0"/>
                <a:cs typeface="Arial" panose="020B0604020202020204" pitchFamily="34" charset="0"/>
              </a:rPr>
              <a:t>Approved Budget</a:t>
            </a:r>
          </a:p>
        </p:txBody>
      </p:sp>
    </p:spTree>
    <p:extLst>
      <p:ext uri="{BB962C8B-B14F-4D97-AF65-F5344CB8AC3E}">
        <p14:creationId xmlns:p14="http://schemas.microsoft.com/office/powerpoint/2010/main" val="273527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0" y="274638"/>
            <a:ext cx="8229600" cy="1143000"/>
          </a:xfrm>
        </p:spPr>
        <p:txBody>
          <a:bodyPr>
            <a:normAutofit/>
          </a:bodyPr>
          <a:lstStyle/>
          <a:p>
            <a:pPr algn="ctr"/>
            <a:r>
              <a:rPr lang="en-US" sz="2800" dirty="0"/>
              <a:t>Carry Forward</a:t>
            </a:r>
            <a:br>
              <a:rPr lang="en-US" sz="2800" dirty="0"/>
            </a:br>
            <a:r>
              <a:rPr lang="en-US" sz="2800" dirty="0"/>
              <a:t>Unrestricted Net Position per CAFR</a:t>
            </a:r>
          </a:p>
        </p:txBody>
      </p:sp>
      <p:sp>
        <p:nvSpPr>
          <p:cNvPr id="3" name="Content Placeholder 2"/>
          <p:cNvSpPr>
            <a:spLocks noGrp="1"/>
          </p:cNvSpPr>
          <p:nvPr>
            <p:ph idx="1"/>
          </p:nvPr>
        </p:nvSpPr>
        <p:spPr>
          <a:xfrm>
            <a:off x="473676" y="1600200"/>
            <a:ext cx="8229600" cy="453542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800" dirty="0">
                <a:solidFill>
                  <a:schemeClr val="tx1"/>
                </a:solidFill>
              </a:rPr>
              <a:t>*TBD – cannot yet determine the impact of GASB 68 and 75 on net position.</a:t>
            </a:r>
          </a:p>
        </p:txBody>
      </p:sp>
      <p:sp>
        <p:nvSpPr>
          <p:cNvPr id="10" name="Slide Number Placeholder 9"/>
          <p:cNvSpPr>
            <a:spLocks noGrp="1"/>
          </p:cNvSpPr>
          <p:nvPr>
            <p:ph type="sldNum" sz="quarter" idx="4294967295"/>
          </p:nvPr>
        </p:nvSpPr>
        <p:spPr>
          <a:xfrm>
            <a:off x="8473956" y="6378630"/>
            <a:ext cx="370489" cy="365125"/>
          </a:xfrm>
          <a:prstGeom prst="rect">
            <a:avLst/>
          </a:prstGeom>
        </p:spPr>
        <p:txBody>
          <a:bodyPr/>
          <a:lstStyle/>
          <a:p>
            <a:pPr algn="r"/>
            <a:fld id="{0EBF85CB-8E6F-4C76-A97C-98828569AB90}" type="slidenum">
              <a:rPr lang="en-US" sz="1200" smtClean="0">
                <a:latin typeface="Calibri" panose="020F0502020204030204" pitchFamily="34" charset="0"/>
              </a:rPr>
              <a:pPr algn="r"/>
              <a:t>9</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29303"/>
              </p:ext>
            </p:extLst>
          </p:nvPr>
        </p:nvGraphicFramePr>
        <p:xfrm>
          <a:off x="551934" y="1945428"/>
          <a:ext cx="7447007" cy="1849120"/>
        </p:xfrm>
        <a:graphic>
          <a:graphicData uri="http://schemas.openxmlformats.org/drawingml/2006/table">
            <a:tbl>
              <a:tblPr firstRow="1" bandRow="1">
                <a:tableStyleId>{5C22544A-7EE6-4342-B048-85BDC9FD1C3A}</a:tableStyleId>
              </a:tblPr>
              <a:tblGrid>
                <a:gridCol w="2141838">
                  <a:extLst>
                    <a:ext uri="{9D8B030D-6E8A-4147-A177-3AD203B41FA5}">
                      <a16:colId xmlns:a16="http://schemas.microsoft.com/office/drawing/2014/main" val="20000"/>
                    </a:ext>
                  </a:extLst>
                </a:gridCol>
                <a:gridCol w="1820562">
                  <a:extLst>
                    <a:ext uri="{9D8B030D-6E8A-4147-A177-3AD203B41FA5}">
                      <a16:colId xmlns:a16="http://schemas.microsoft.com/office/drawing/2014/main" val="20001"/>
                    </a:ext>
                  </a:extLst>
                </a:gridCol>
                <a:gridCol w="1795849">
                  <a:extLst>
                    <a:ext uri="{9D8B030D-6E8A-4147-A177-3AD203B41FA5}">
                      <a16:colId xmlns:a16="http://schemas.microsoft.com/office/drawing/2014/main" val="20002"/>
                    </a:ext>
                  </a:extLst>
                </a:gridCol>
                <a:gridCol w="1688758">
                  <a:extLst>
                    <a:ext uri="{9D8B030D-6E8A-4147-A177-3AD203B41FA5}">
                      <a16:colId xmlns:a16="http://schemas.microsoft.com/office/drawing/2014/main" val="20003"/>
                    </a:ext>
                  </a:extLst>
                </a:gridCol>
              </a:tblGrid>
              <a:tr h="0">
                <a:tc>
                  <a:txBody>
                    <a:bodyPr/>
                    <a:lstStyle/>
                    <a:p>
                      <a:endParaRPr lang="en-US" dirty="0"/>
                    </a:p>
                  </a:txBody>
                  <a:tcPr/>
                </a:tc>
                <a:tc>
                  <a:txBody>
                    <a:bodyPr/>
                    <a:lstStyle/>
                    <a:p>
                      <a:pPr algn="l"/>
                      <a:r>
                        <a:rPr lang="en-US" dirty="0"/>
                        <a:t>FY2016-17</a:t>
                      </a:r>
                    </a:p>
                  </a:txBody>
                  <a:tcPr/>
                </a:tc>
                <a:tc>
                  <a:txBody>
                    <a:bodyPr/>
                    <a:lstStyle/>
                    <a:p>
                      <a:pPr algn="l"/>
                      <a:r>
                        <a:rPr lang="en-US" dirty="0"/>
                        <a:t>FY2017-18</a:t>
                      </a:r>
                    </a:p>
                  </a:txBody>
                  <a:tcPr/>
                </a:tc>
                <a:tc>
                  <a:txBody>
                    <a:bodyPr/>
                    <a:lstStyle/>
                    <a:p>
                      <a:pPr algn="l"/>
                      <a:r>
                        <a:rPr lang="en-US" sz="1800" dirty="0"/>
                        <a:t>FY2018-19</a:t>
                      </a:r>
                    </a:p>
                  </a:txBody>
                  <a:tcPr/>
                </a:tc>
                <a:extLst>
                  <a:ext uri="{0D108BD9-81ED-4DB2-BD59-A6C34878D82A}">
                    <a16:rowId xmlns:a16="http://schemas.microsoft.com/office/drawing/2014/main" val="10000"/>
                  </a:ext>
                </a:extLst>
              </a:tr>
              <a:tr h="370840">
                <a:tc>
                  <a:txBody>
                    <a:bodyPr/>
                    <a:lstStyle/>
                    <a:p>
                      <a:r>
                        <a:rPr lang="en-US" sz="1800" dirty="0"/>
                        <a:t>Recurring</a:t>
                      </a:r>
                    </a:p>
                  </a:txBody>
                  <a:tcPr/>
                </a:tc>
                <a:tc>
                  <a:txBody>
                    <a:bodyPr/>
                    <a:lstStyle/>
                    <a:p>
                      <a:r>
                        <a:rPr lang="en-US" sz="1800" dirty="0"/>
                        <a:t>$0</a:t>
                      </a:r>
                    </a:p>
                  </a:txBody>
                  <a:tcPr/>
                </a:tc>
                <a:tc>
                  <a:txBody>
                    <a:bodyPr/>
                    <a:lstStyle/>
                    <a:p>
                      <a:r>
                        <a:rPr lang="en-US" sz="1800" dirty="0"/>
                        <a:t>$0</a:t>
                      </a:r>
                    </a:p>
                  </a:txBody>
                  <a:tcPr/>
                </a:tc>
                <a:tc>
                  <a:txBody>
                    <a:bodyPr/>
                    <a:lstStyle/>
                    <a:p>
                      <a:r>
                        <a:rPr lang="en-US" sz="1800" dirty="0"/>
                        <a:t>$0</a:t>
                      </a:r>
                    </a:p>
                  </a:txBody>
                  <a:tcPr/>
                </a:tc>
                <a:extLst>
                  <a:ext uri="{0D108BD9-81ED-4DB2-BD59-A6C34878D82A}">
                    <a16:rowId xmlns:a16="http://schemas.microsoft.com/office/drawing/2014/main" val="10001"/>
                  </a:ext>
                </a:extLst>
              </a:tr>
              <a:tr h="370840">
                <a:tc>
                  <a:txBody>
                    <a:bodyPr/>
                    <a:lstStyle/>
                    <a:p>
                      <a:r>
                        <a:rPr lang="en-US" dirty="0"/>
                        <a:t>Non-recurring</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Other</a:t>
                      </a:r>
                    </a:p>
                  </a:txBody>
                  <a:tcPr/>
                </a:tc>
                <a:tc>
                  <a:txBody>
                    <a:bodyPr/>
                    <a:lstStyle/>
                    <a:p>
                      <a:r>
                        <a:rPr lang="en-US" dirty="0"/>
                        <a:t>$(210,186,980)</a:t>
                      </a:r>
                    </a:p>
                  </a:txBody>
                  <a:tcPr/>
                </a:tc>
                <a:tc>
                  <a:txBody>
                    <a:bodyPr/>
                    <a:lstStyle/>
                    <a:p>
                      <a:r>
                        <a:rPr lang="en-US" dirty="0"/>
                        <a:t>$(675,452,094)</a:t>
                      </a:r>
                    </a:p>
                  </a:txBody>
                  <a:tcPr/>
                </a:tc>
                <a:tc>
                  <a:txBody>
                    <a:bodyPr/>
                    <a:lstStyle/>
                    <a:p>
                      <a:r>
                        <a:rPr lang="en-US" dirty="0"/>
                        <a:t>*</a:t>
                      </a:r>
                    </a:p>
                  </a:txBody>
                  <a:tcPr/>
                </a:tc>
                <a:extLst>
                  <a:ext uri="{0D108BD9-81ED-4DB2-BD59-A6C34878D82A}">
                    <a16:rowId xmlns:a16="http://schemas.microsoft.com/office/drawing/2014/main" val="10003"/>
                  </a:ext>
                </a:extLst>
              </a:tr>
              <a:tr h="370840">
                <a:tc>
                  <a:txBody>
                    <a:bodyPr/>
                    <a:lstStyle/>
                    <a:p>
                      <a:r>
                        <a:rPr lang="en-US" dirty="0"/>
                        <a:t>Federal</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0061284"/>
      </p:ext>
    </p:extLst>
  </p:cSld>
  <p:clrMapOvr>
    <a:masterClrMapping/>
  </p:clrMapOvr>
</p:sld>
</file>

<file path=ppt/theme/theme1.xml><?xml version="1.0" encoding="utf-8"?>
<a:theme xmlns:a="http://schemas.openxmlformats.org/drawingml/2006/main" name="University_PPT_Templat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1" id="{DC46239A-628B-D44C-B5CB-6BCFD57A5689}" vid="{CBAE4AF4-3864-7E43-A0C6-F9F536D67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12068</TotalTime>
  <Words>2222</Words>
  <Application>Microsoft Office PowerPoint</Application>
  <PresentationFormat>On-screen Show (4:3)</PresentationFormat>
  <Paragraphs>597</Paragraphs>
  <Slides>46</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ＭＳ Ｐゴシック</vt:lpstr>
      <vt:lpstr>Arial</vt:lpstr>
      <vt:lpstr>Arial Black</vt:lpstr>
      <vt:lpstr>Calibri</vt:lpstr>
      <vt:lpstr>Century</vt:lpstr>
      <vt:lpstr>Times New Roman</vt:lpstr>
      <vt:lpstr>University_PPT_Template</vt:lpstr>
      <vt:lpstr>Worksheet</vt:lpstr>
      <vt:lpstr>Medical University of South Carolina</vt:lpstr>
      <vt:lpstr>MUSC Health Highlights</vt:lpstr>
      <vt:lpstr>University Highlights</vt:lpstr>
      <vt:lpstr>Diversity and Inclusion        </vt:lpstr>
      <vt:lpstr>In-state vs. Out-of-state Students</vt:lpstr>
      <vt:lpstr>MUSC Appropriations History</vt:lpstr>
      <vt:lpstr>PowerPoint Presentation</vt:lpstr>
      <vt:lpstr>PowerPoint Presentation</vt:lpstr>
      <vt:lpstr>Carry Forward Unrestricted Net Position per CAFR</vt:lpstr>
      <vt:lpstr>Capital Projects (1 of 3)</vt:lpstr>
      <vt:lpstr>Capital Projects (2 of 3)</vt:lpstr>
      <vt:lpstr>Capital Projects (3 of 3)</vt:lpstr>
      <vt:lpstr>Maintenance (Capital Renewal)</vt:lpstr>
      <vt:lpstr>FY2019-20 Revenue Authorization Request</vt:lpstr>
      <vt:lpstr>FY2019-20 Expenses Authorization Request</vt:lpstr>
      <vt:lpstr>Recurring Request </vt:lpstr>
      <vt:lpstr>Non-recurring Request</vt:lpstr>
      <vt:lpstr>Capital Request </vt:lpstr>
      <vt:lpstr>Other Fund Request</vt:lpstr>
      <vt:lpstr>Federal Fund Request</vt:lpstr>
      <vt:lpstr>FTE Request</vt:lpstr>
      <vt:lpstr> Provisos </vt:lpstr>
      <vt:lpstr>PowerPoint Presentation</vt:lpstr>
      <vt:lpstr>FY2019-20 Revenue Authorization Request  Other Funds </vt:lpstr>
      <vt:lpstr>Annual Student  Admissions/Enrollment</vt:lpstr>
      <vt:lpstr>Student Ethnicity, Race, &amp; Gender </vt:lpstr>
      <vt:lpstr>Headcount vs. FTEs</vt:lpstr>
      <vt:lpstr>Fall 2018 Enrollment by College</vt:lpstr>
      <vt:lpstr>Student Enrollment (Doctoral)</vt:lpstr>
      <vt:lpstr>Student Enrollment (Doctoral) (continued)</vt:lpstr>
      <vt:lpstr>Student Enrollment (Other)</vt:lpstr>
      <vt:lpstr>Graduation Data</vt:lpstr>
      <vt:lpstr>Tuition History</vt:lpstr>
      <vt:lpstr> 2018-19 Tuition &amp; Fee Schedule </vt:lpstr>
      <vt:lpstr> 2018-19 Tuition &amp; Fee Schedule </vt:lpstr>
      <vt:lpstr> Undergraduate Scholarships &amp; Grants </vt:lpstr>
      <vt:lpstr> Undergraduate Scholarships &amp; Grants </vt:lpstr>
      <vt:lpstr>Outstanding Bond Debt</vt:lpstr>
      <vt:lpstr>Employees FY2018-19 Authorized FTEs</vt:lpstr>
      <vt:lpstr>Number of Students Per Faculty (2018-19)</vt:lpstr>
      <vt:lpstr>University &amp; Hospital Senior Leadership</vt:lpstr>
      <vt:lpstr>University &amp; Hospital Senior Leadership</vt:lpstr>
      <vt:lpstr>University Workforce All University Employees</vt:lpstr>
      <vt:lpstr>University Workforce Faculty, Unclassified Non-faculty, Classified, and Research Grant Employees</vt:lpstr>
      <vt:lpstr>University Full-time Equivalent Employees</vt:lpstr>
      <vt:lpstr> Deferred Maintenance &amp; Capital Renewal </vt:lpstr>
    </vt:vector>
  </TitlesOfParts>
  <Company>Medical 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AJ Newton</cp:lastModifiedBy>
  <cp:revision>564</cp:revision>
  <cp:lastPrinted>2019-01-15T20:44:43Z</cp:lastPrinted>
  <dcterms:created xsi:type="dcterms:W3CDTF">2017-08-28T17:54:16Z</dcterms:created>
  <dcterms:modified xsi:type="dcterms:W3CDTF">2019-01-15T21:35:10Z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1535626261</vt:i4>
  </property>
  <property fmtid="{D5CDD505-2E9C-101B-9397-08002B2CF9AE}" pid="4" name="_EmailSubject">
    <vt:lpwstr>MUSC Presentation Copies</vt:lpwstr>
  </property>
  <property fmtid="{D5CDD505-2E9C-101B-9397-08002B2CF9AE}" pid="5" name="_AuthorEmail">
    <vt:lpwstr>tompkinsq@musc.edu</vt:lpwstr>
  </property>
  <property fmtid="{D5CDD505-2E9C-101B-9397-08002B2CF9AE}" pid="6" name="_AuthorEmailDisplayName">
    <vt:lpwstr>Tompkins, Quenton</vt:lpwstr>
  </property>
  <property fmtid="{D5CDD505-2E9C-101B-9397-08002B2CF9AE}" pid="7" name="_PreviousAdHocReviewCycleID">
    <vt:i4>-1115078855</vt:i4>
  </property>
</Properties>
</file>